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9" r:id="rId3"/>
    <p:sldId id="269" r:id="rId4"/>
    <p:sldId id="275" r:id="rId5"/>
    <p:sldId id="272" r:id="rId6"/>
    <p:sldId id="273" r:id="rId7"/>
    <p:sldId id="274" r:id="rId8"/>
    <p:sldId id="261" r:id="rId9"/>
    <p:sldId id="260" r:id="rId10"/>
    <p:sldId id="262" r:id="rId11"/>
    <p:sldId id="278" r:id="rId12"/>
    <p:sldId id="263" r:id="rId13"/>
    <p:sldId id="264" r:id="rId14"/>
    <p:sldId id="276" r:id="rId15"/>
    <p:sldId id="277" r:id="rId16"/>
    <p:sldId id="267" r:id="rId17"/>
    <p:sldId id="268" r:id="rId18"/>
    <p:sldId id="281" r:id="rId19"/>
    <p:sldId id="279" r:id="rId20"/>
    <p:sldId id="28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7CC16-F882-42D1-8A7A-C9DB84846B53}" v="5" dt="2023-11-05T03:15:53.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4"/>
  </p:normalViewPr>
  <p:slideViewPr>
    <p:cSldViewPr snapToGrid="0">
      <p:cViewPr varScale="1">
        <p:scale>
          <a:sx n="112" d="100"/>
          <a:sy n="112"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B3824-6106-46F3-A7A0-80120C333DCC}"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D8320EA2-552E-4772-A62A-B45B7EFA385C}">
      <dgm:prSet/>
      <dgm:spPr/>
      <dgm:t>
        <a:bodyPr/>
        <a:lstStyle/>
        <a:p>
          <a:r>
            <a:rPr lang="en-US">
              <a:latin typeface="Times New Roman" panose="02020603050405020304" pitchFamily="18" charset="0"/>
              <a:cs typeface="Times New Roman" panose="02020603050405020304" pitchFamily="18" charset="0"/>
            </a:rPr>
            <a:t>Removed Null Values</a:t>
          </a:r>
        </a:p>
      </dgm:t>
    </dgm:pt>
    <dgm:pt modelId="{66DCBD28-81B8-4BD8-917E-EBDBAF0B1437}" type="parTrans" cxnId="{AE9EEC3B-D039-47DB-859C-2749418670EA}">
      <dgm:prSet/>
      <dgm:spPr/>
      <dgm:t>
        <a:bodyPr/>
        <a:lstStyle/>
        <a:p>
          <a:endParaRPr lang="en-US"/>
        </a:p>
      </dgm:t>
    </dgm:pt>
    <dgm:pt modelId="{DB812B41-2868-4F64-BC75-A57AB50FD36F}" type="sibTrans" cxnId="{AE9EEC3B-D039-47DB-859C-2749418670EA}">
      <dgm:prSet/>
      <dgm:spPr/>
      <dgm:t>
        <a:bodyPr/>
        <a:lstStyle/>
        <a:p>
          <a:endParaRPr lang="en-US"/>
        </a:p>
      </dgm:t>
    </dgm:pt>
    <dgm:pt modelId="{80169A81-723A-411C-8B0C-63DDD05DC948}">
      <dgm:prSet/>
      <dgm:spPr/>
      <dgm:t>
        <a:bodyPr/>
        <a:lstStyle/>
        <a:p>
          <a:r>
            <a:rPr lang="en-US">
              <a:latin typeface="Times New Roman" panose="02020603050405020304" pitchFamily="18" charset="0"/>
              <a:cs typeface="Times New Roman" panose="02020603050405020304" pitchFamily="18" charset="0"/>
            </a:rPr>
            <a:t>Handled Outliers in each and every stock</a:t>
          </a:r>
        </a:p>
      </dgm:t>
    </dgm:pt>
    <dgm:pt modelId="{E01A728C-4766-4840-8F03-9F5C275A4C6C}" type="parTrans" cxnId="{24EBDFC0-40F9-44F1-8834-D7CE896FCEB6}">
      <dgm:prSet/>
      <dgm:spPr/>
      <dgm:t>
        <a:bodyPr/>
        <a:lstStyle/>
        <a:p>
          <a:endParaRPr lang="en-US"/>
        </a:p>
      </dgm:t>
    </dgm:pt>
    <dgm:pt modelId="{1C706635-0A76-4E74-8CE7-DE06E6D36E1B}" type="sibTrans" cxnId="{24EBDFC0-40F9-44F1-8834-D7CE896FCEB6}">
      <dgm:prSet/>
      <dgm:spPr/>
      <dgm:t>
        <a:bodyPr/>
        <a:lstStyle/>
        <a:p>
          <a:endParaRPr lang="en-US"/>
        </a:p>
      </dgm:t>
    </dgm:pt>
    <dgm:pt modelId="{F4AF0E27-7741-427D-9C67-59915FC28F0F}" type="pres">
      <dgm:prSet presAssocID="{76BB3824-6106-46F3-A7A0-80120C333DCC}" presName="outerComposite" presStyleCnt="0">
        <dgm:presLayoutVars>
          <dgm:chMax val="5"/>
          <dgm:dir/>
          <dgm:resizeHandles val="exact"/>
        </dgm:presLayoutVars>
      </dgm:prSet>
      <dgm:spPr/>
    </dgm:pt>
    <dgm:pt modelId="{9C1071C1-B48B-49D1-98CA-1361AED32885}" type="pres">
      <dgm:prSet presAssocID="{76BB3824-6106-46F3-A7A0-80120C333DCC}" presName="dummyMaxCanvas" presStyleCnt="0">
        <dgm:presLayoutVars/>
      </dgm:prSet>
      <dgm:spPr/>
    </dgm:pt>
    <dgm:pt modelId="{3B93749F-74A6-4647-A4F2-8DDAC8DDD9F0}" type="pres">
      <dgm:prSet presAssocID="{76BB3824-6106-46F3-A7A0-80120C333DCC}" presName="TwoNodes_1" presStyleLbl="node1" presStyleIdx="0" presStyleCnt="2" custLinFactNeighborX="3307" custLinFactNeighborY="-32987">
        <dgm:presLayoutVars>
          <dgm:bulletEnabled val="1"/>
        </dgm:presLayoutVars>
      </dgm:prSet>
      <dgm:spPr/>
    </dgm:pt>
    <dgm:pt modelId="{B905FBFD-A5C5-4F17-ABD7-C5E8BC89A2D5}" type="pres">
      <dgm:prSet presAssocID="{76BB3824-6106-46F3-A7A0-80120C333DCC}" presName="TwoNodes_2" presStyleLbl="node1" presStyleIdx="1" presStyleCnt="2" custLinFactNeighborX="-4707" custLinFactNeighborY="-1190">
        <dgm:presLayoutVars>
          <dgm:bulletEnabled val="1"/>
        </dgm:presLayoutVars>
      </dgm:prSet>
      <dgm:spPr/>
    </dgm:pt>
    <dgm:pt modelId="{622E68C3-305F-42C8-904B-4D765814B3A2}" type="pres">
      <dgm:prSet presAssocID="{76BB3824-6106-46F3-A7A0-80120C333DCC}" presName="TwoConn_1-2" presStyleLbl="fgAccFollowNode1" presStyleIdx="0" presStyleCnt="1">
        <dgm:presLayoutVars>
          <dgm:bulletEnabled val="1"/>
        </dgm:presLayoutVars>
      </dgm:prSet>
      <dgm:spPr/>
    </dgm:pt>
    <dgm:pt modelId="{19BE964D-4343-4629-BB51-E3A2CDF9E055}" type="pres">
      <dgm:prSet presAssocID="{76BB3824-6106-46F3-A7A0-80120C333DCC}" presName="TwoNodes_1_text" presStyleLbl="node1" presStyleIdx="1" presStyleCnt="2">
        <dgm:presLayoutVars>
          <dgm:bulletEnabled val="1"/>
        </dgm:presLayoutVars>
      </dgm:prSet>
      <dgm:spPr/>
    </dgm:pt>
    <dgm:pt modelId="{431196EA-3B7B-441F-B3C5-610E398D9660}" type="pres">
      <dgm:prSet presAssocID="{76BB3824-6106-46F3-A7A0-80120C333DCC}" presName="TwoNodes_2_text" presStyleLbl="node1" presStyleIdx="1" presStyleCnt="2">
        <dgm:presLayoutVars>
          <dgm:bulletEnabled val="1"/>
        </dgm:presLayoutVars>
      </dgm:prSet>
      <dgm:spPr/>
    </dgm:pt>
  </dgm:ptLst>
  <dgm:cxnLst>
    <dgm:cxn modelId="{FD0C0029-CDAE-4695-9735-F5FDE7E4681E}" type="presOf" srcId="{D8320EA2-552E-4772-A62A-B45B7EFA385C}" destId="{19BE964D-4343-4629-BB51-E3A2CDF9E055}" srcOrd="1" destOrd="0" presId="urn:microsoft.com/office/officeart/2005/8/layout/vProcess5"/>
    <dgm:cxn modelId="{AE9EEC3B-D039-47DB-859C-2749418670EA}" srcId="{76BB3824-6106-46F3-A7A0-80120C333DCC}" destId="{D8320EA2-552E-4772-A62A-B45B7EFA385C}" srcOrd="0" destOrd="0" parTransId="{66DCBD28-81B8-4BD8-917E-EBDBAF0B1437}" sibTransId="{DB812B41-2868-4F64-BC75-A57AB50FD36F}"/>
    <dgm:cxn modelId="{F9AF1188-68C9-4CD8-8BC5-0242C358D5AF}" type="presOf" srcId="{76BB3824-6106-46F3-A7A0-80120C333DCC}" destId="{F4AF0E27-7741-427D-9C67-59915FC28F0F}" srcOrd="0" destOrd="0" presId="urn:microsoft.com/office/officeart/2005/8/layout/vProcess5"/>
    <dgm:cxn modelId="{F8168FA9-35A2-4585-A013-09DAC6A4FCD3}" type="presOf" srcId="{D8320EA2-552E-4772-A62A-B45B7EFA385C}" destId="{3B93749F-74A6-4647-A4F2-8DDAC8DDD9F0}" srcOrd="0" destOrd="0" presId="urn:microsoft.com/office/officeart/2005/8/layout/vProcess5"/>
    <dgm:cxn modelId="{A70825B8-4044-48F6-B177-8D3C045194E8}" type="presOf" srcId="{80169A81-723A-411C-8B0C-63DDD05DC948}" destId="{431196EA-3B7B-441F-B3C5-610E398D9660}" srcOrd="1" destOrd="0" presId="urn:microsoft.com/office/officeart/2005/8/layout/vProcess5"/>
    <dgm:cxn modelId="{24EBDFC0-40F9-44F1-8834-D7CE896FCEB6}" srcId="{76BB3824-6106-46F3-A7A0-80120C333DCC}" destId="{80169A81-723A-411C-8B0C-63DDD05DC948}" srcOrd="1" destOrd="0" parTransId="{E01A728C-4766-4840-8F03-9F5C275A4C6C}" sibTransId="{1C706635-0A76-4E74-8CE7-DE06E6D36E1B}"/>
    <dgm:cxn modelId="{EF4202C5-32A8-419B-8C82-02B90D31B677}" type="presOf" srcId="{80169A81-723A-411C-8B0C-63DDD05DC948}" destId="{B905FBFD-A5C5-4F17-ABD7-C5E8BC89A2D5}" srcOrd="0" destOrd="0" presId="urn:microsoft.com/office/officeart/2005/8/layout/vProcess5"/>
    <dgm:cxn modelId="{95CC37FA-F839-4D54-957C-7200F9ABC3DC}" type="presOf" srcId="{DB812B41-2868-4F64-BC75-A57AB50FD36F}" destId="{622E68C3-305F-42C8-904B-4D765814B3A2}" srcOrd="0" destOrd="0" presId="urn:microsoft.com/office/officeart/2005/8/layout/vProcess5"/>
    <dgm:cxn modelId="{EBA2A460-AF0E-4F7E-BC4E-E8FAC59B7093}" type="presParOf" srcId="{F4AF0E27-7741-427D-9C67-59915FC28F0F}" destId="{9C1071C1-B48B-49D1-98CA-1361AED32885}" srcOrd="0" destOrd="0" presId="urn:microsoft.com/office/officeart/2005/8/layout/vProcess5"/>
    <dgm:cxn modelId="{CE48AA16-6176-4294-B272-482A3D70CF84}" type="presParOf" srcId="{F4AF0E27-7741-427D-9C67-59915FC28F0F}" destId="{3B93749F-74A6-4647-A4F2-8DDAC8DDD9F0}" srcOrd="1" destOrd="0" presId="urn:microsoft.com/office/officeart/2005/8/layout/vProcess5"/>
    <dgm:cxn modelId="{FE717979-626E-4A96-A4DA-E5C095F31C70}" type="presParOf" srcId="{F4AF0E27-7741-427D-9C67-59915FC28F0F}" destId="{B905FBFD-A5C5-4F17-ABD7-C5E8BC89A2D5}" srcOrd="2" destOrd="0" presId="urn:microsoft.com/office/officeart/2005/8/layout/vProcess5"/>
    <dgm:cxn modelId="{67F98290-A9AE-45A1-AF1E-CE2FFDB7F56C}" type="presParOf" srcId="{F4AF0E27-7741-427D-9C67-59915FC28F0F}" destId="{622E68C3-305F-42C8-904B-4D765814B3A2}" srcOrd="3" destOrd="0" presId="urn:microsoft.com/office/officeart/2005/8/layout/vProcess5"/>
    <dgm:cxn modelId="{90DD5997-6ABE-4143-81B2-6B9B7613EC74}" type="presParOf" srcId="{F4AF0E27-7741-427D-9C67-59915FC28F0F}" destId="{19BE964D-4343-4629-BB51-E3A2CDF9E055}" srcOrd="4" destOrd="0" presId="urn:microsoft.com/office/officeart/2005/8/layout/vProcess5"/>
    <dgm:cxn modelId="{9BDA6831-D2AB-4A16-816B-F0F68C7491A4}" type="presParOf" srcId="{F4AF0E27-7741-427D-9C67-59915FC28F0F}" destId="{431196EA-3B7B-441F-B3C5-610E398D9660}"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3749F-74A6-4647-A4F2-8DDAC8DDD9F0}">
      <dsp:nvSpPr>
        <dsp:cNvPr id="0" name=""/>
        <dsp:cNvSpPr/>
      </dsp:nvSpPr>
      <dsp:spPr>
        <a:xfrm>
          <a:off x="266672" y="0"/>
          <a:ext cx="8063864" cy="176664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latin typeface="Times New Roman" panose="02020603050405020304" pitchFamily="18" charset="0"/>
              <a:cs typeface="Times New Roman" panose="02020603050405020304" pitchFamily="18" charset="0"/>
            </a:rPr>
            <a:t>Removed Null Values</a:t>
          </a:r>
        </a:p>
      </dsp:txBody>
      <dsp:txXfrm>
        <a:off x="318415" y="51743"/>
        <a:ext cx="6237896" cy="1663163"/>
      </dsp:txXfrm>
    </dsp:sp>
    <dsp:sp modelId="{B905FBFD-A5C5-4F17-ABD7-C5E8BC89A2D5}">
      <dsp:nvSpPr>
        <dsp:cNvPr id="0" name=""/>
        <dsp:cNvSpPr/>
      </dsp:nvSpPr>
      <dsp:spPr>
        <a:xfrm>
          <a:off x="1043468" y="2138214"/>
          <a:ext cx="8063864" cy="1766649"/>
        </a:xfrm>
        <a:prstGeom prst="roundRect">
          <a:avLst>
            <a:gd name="adj" fmla="val 10000"/>
          </a:avLst>
        </a:prstGeom>
        <a:gradFill rotWithShape="0">
          <a:gsLst>
            <a:gs pos="0">
              <a:schemeClr val="accent2">
                <a:hueOff val="-1513781"/>
                <a:satOff val="-1236"/>
                <a:lumOff val="-980"/>
                <a:alphaOff val="0"/>
                <a:satMod val="103000"/>
                <a:lumMod val="102000"/>
                <a:tint val="94000"/>
              </a:schemeClr>
            </a:gs>
            <a:gs pos="50000">
              <a:schemeClr val="accent2">
                <a:hueOff val="-1513781"/>
                <a:satOff val="-1236"/>
                <a:lumOff val="-980"/>
                <a:alphaOff val="0"/>
                <a:satMod val="110000"/>
                <a:lumMod val="100000"/>
                <a:shade val="100000"/>
              </a:schemeClr>
            </a:gs>
            <a:gs pos="100000">
              <a:schemeClr val="accent2">
                <a:hueOff val="-1513781"/>
                <a:satOff val="-1236"/>
                <a:lumOff val="-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latin typeface="Times New Roman" panose="02020603050405020304" pitchFamily="18" charset="0"/>
              <a:cs typeface="Times New Roman" panose="02020603050405020304" pitchFamily="18" charset="0"/>
            </a:rPr>
            <a:t>Handled Outliers in each and every stock</a:t>
          </a:r>
        </a:p>
      </dsp:txBody>
      <dsp:txXfrm>
        <a:off x="1095211" y="2189957"/>
        <a:ext cx="5389022" cy="1663163"/>
      </dsp:txXfrm>
    </dsp:sp>
    <dsp:sp modelId="{622E68C3-305F-42C8-904B-4D765814B3A2}">
      <dsp:nvSpPr>
        <dsp:cNvPr id="0" name=""/>
        <dsp:cNvSpPr/>
      </dsp:nvSpPr>
      <dsp:spPr>
        <a:xfrm>
          <a:off x="6915543" y="1388782"/>
          <a:ext cx="1148321" cy="1148321"/>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173915" y="1388782"/>
        <a:ext cx="631577" cy="8641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89F69-0C47-654B-B607-9B8333A4BE8F}" type="datetimeFigureOut">
              <a:rPr lang="en-US" smtClean="0"/>
              <a:t>6/7/24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B9415-6FB9-2548-94E0-E44F8FFEA406}" type="slidenum">
              <a:rPr lang="en-US" smtClean="0"/>
              <a:t>‹#›</a:t>
            </a:fld>
            <a:endParaRPr lang="en-US"/>
          </a:p>
        </p:txBody>
      </p:sp>
    </p:spTree>
    <p:extLst>
      <p:ext uri="{BB962C8B-B14F-4D97-AF65-F5344CB8AC3E}">
        <p14:creationId xmlns:p14="http://schemas.microsoft.com/office/powerpoint/2010/main" val="115790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8B9415-6FB9-2548-94E0-E44F8FFEA406}" type="slidenum">
              <a:rPr lang="en-US" smtClean="0"/>
              <a:t>13</a:t>
            </a:fld>
            <a:endParaRPr lang="en-US"/>
          </a:p>
        </p:txBody>
      </p:sp>
    </p:spTree>
    <p:extLst>
      <p:ext uri="{BB962C8B-B14F-4D97-AF65-F5344CB8AC3E}">
        <p14:creationId xmlns:p14="http://schemas.microsoft.com/office/powerpoint/2010/main" val="512105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8B9415-6FB9-2548-94E0-E44F8FFEA406}" type="slidenum">
              <a:rPr lang="en-US" smtClean="0"/>
              <a:t>14</a:t>
            </a:fld>
            <a:endParaRPr lang="en-US"/>
          </a:p>
        </p:txBody>
      </p:sp>
    </p:spTree>
    <p:extLst>
      <p:ext uri="{BB962C8B-B14F-4D97-AF65-F5344CB8AC3E}">
        <p14:creationId xmlns:p14="http://schemas.microsoft.com/office/powerpoint/2010/main" val="134173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8B9415-6FB9-2548-94E0-E44F8FFEA406}" type="slidenum">
              <a:rPr lang="en-US" smtClean="0"/>
              <a:t>15</a:t>
            </a:fld>
            <a:endParaRPr lang="en-US"/>
          </a:p>
        </p:txBody>
      </p:sp>
    </p:spTree>
    <p:extLst>
      <p:ext uri="{BB962C8B-B14F-4D97-AF65-F5344CB8AC3E}">
        <p14:creationId xmlns:p14="http://schemas.microsoft.com/office/powerpoint/2010/main" val="46138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6/7/24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97207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49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95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290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90893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59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79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06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10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655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6/7/24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733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6/7/24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257204396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E1FDC974-AB7A-A5EA-76C2-9D34EF1EA14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048" y="-255172"/>
            <a:ext cx="12188952" cy="6857990"/>
          </a:xfrm>
          <a:prstGeom prst="rect">
            <a:avLst/>
          </a:prstGeom>
        </p:spPr>
      </p:pic>
      <p:sp>
        <p:nvSpPr>
          <p:cNvPr id="11"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7F319FBB-E9C8-BD67-7494-FE0A59B699E1}"/>
              </a:ext>
            </a:extLst>
          </p:cNvPr>
          <p:cNvSpPr>
            <a:spLocks noGrp="1"/>
          </p:cNvSpPr>
          <p:nvPr>
            <p:ph type="ctrTitle"/>
          </p:nvPr>
        </p:nvSpPr>
        <p:spPr>
          <a:xfrm>
            <a:off x="1659749" y="4284640"/>
            <a:ext cx="9626949" cy="1618320"/>
          </a:xfrm>
        </p:spPr>
        <p:txBody>
          <a:bodyPr anchor="ctr">
            <a:normAutofit/>
          </a:bodyPr>
          <a:lstStyle/>
          <a:p>
            <a:pPr algn="ctr">
              <a:lnSpc>
                <a:spcPct val="90000"/>
              </a:lnSpc>
            </a:pPr>
            <a:r>
              <a:rPr lang="en-US" sz="2800" b="1" dirty="0">
                <a:effectLst/>
                <a:latin typeface="Times New Roman" panose="02020603050405020304" pitchFamily="18" charset="0"/>
                <a:ea typeface="Times New Roman" panose="02020603050405020304" pitchFamily="18" charset="0"/>
              </a:rPr>
              <a:t>Stock Portfolio Analysis with Time Series Forecasting</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CFA7B6-9826-E9BE-B3DC-D8E673284FFF}"/>
              </a:ext>
            </a:extLst>
          </p:cNvPr>
          <p:cNvSpPr txBox="1"/>
          <p:nvPr/>
        </p:nvSpPr>
        <p:spPr>
          <a:xfrm>
            <a:off x="10047767" y="5349242"/>
            <a:ext cx="2144233" cy="523220"/>
          </a:xfrm>
          <a:prstGeom prst="rect">
            <a:avLst/>
          </a:prstGeom>
          <a:noFill/>
        </p:spPr>
        <p:txBody>
          <a:bodyPr wrap="square" rtlCol="0">
            <a:spAutoFit/>
          </a:bodyPr>
          <a:lstStyle/>
          <a:p>
            <a:pPr algn="r"/>
            <a:r>
              <a:rPr lang="en-US" sz="1400" dirty="0">
                <a:latin typeface="Times New Roman" panose="02020603050405020304" pitchFamily="18" charset="0"/>
                <a:cs typeface="Times New Roman" panose="02020603050405020304" pitchFamily="18" charset="0"/>
              </a:rPr>
              <a:t>By:</a:t>
            </a:r>
          </a:p>
          <a:p>
            <a:pPr algn="r"/>
            <a:r>
              <a:rPr lang="en-US" sz="1400" dirty="0">
                <a:latin typeface="Times New Roman" panose="02020603050405020304" pitchFamily="18" charset="0"/>
                <a:cs typeface="Times New Roman" panose="02020603050405020304" pitchFamily="18" charset="0"/>
              </a:rPr>
              <a:t>Mani Teja Gunda</a:t>
            </a:r>
          </a:p>
        </p:txBody>
      </p:sp>
    </p:spTree>
    <p:extLst>
      <p:ext uri="{BB962C8B-B14F-4D97-AF65-F5344CB8AC3E}">
        <p14:creationId xmlns:p14="http://schemas.microsoft.com/office/powerpoint/2010/main" val="413940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14881-FE9B-98B1-C688-05ED5013A870}"/>
              </a:ext>
            </a:extLst>
          </p:cNvPr>
          <p:cNvSpPr>
            <a:spLocks noGrp="1"/>
          </p:cNvSpPr>
          <p:nvPr>
            <p:ph type="title"/>
          </p:nvPr>
        </p:nvSpPr>
        <p:spPr>
          <a:xfrm>
            <a:off x="1587710" y="455362"/>
            <a:ext cx="4067909" cy="1550419"/>
          </a:xfrm>
        </p:spPr>
        <p:txBody>
          <a:bodyPr>
            <a:normAutofit/>
          </a:bodyPr>
          <a:lstStyle/>
          <a:p>
            <a:r>
              <a:rPr lang="en-US" sz="4100"/>
              <a:t>Seasonal Decomposition</a:t>
            </a:r>
          </a:p>
        </p:txBody>
      </p:sp>
      <p:sp>
        <p:nvSpPr>
          <p:cNvPr id="1030" name="Content Placeholder 1029">
            <a:extLst>
              <a:ext uri="{FF2B5EF4-FFF2-40B4-BE49-F238E27FC236}">
                <a16:creationId xmlns:a16="http://schemas.microsoft.com/office/drawing/2014/main" id="{6A17CA26-43B2-2B16-5E67-A043531F8383}"/>
              </a:ext>
            </a:extLst>
          </p:cNvPr>
          <p:cNvSpPr>
            <a:spLocks noGrp="1"/>
          </p:cNvSpPr>
          <p:nvPr>
            <p:ph idx="1"/>
          </p:nvPr>
        </p:nvSpPr>
        <p:spPr>
          <a:xfrm>
            <a:off x="1587710" y="2160016"/>
            <a:ext cx="4067909" cy="3926152"/>
          </a:xfrm>
        </p:spPr>
        <p:txBody>
          <a:bodyPr>
            <a:normAutofit fontScale="77500" lnSpcReduction="20000"/>
          </a:bodyPr>
          <a:lstStyle/>
          <a:p>
            <a:pPr marL="0" indent="0">
              <a:buNone/>
            </a:pPr>
            <a:r>
              <a:rPr lang="en-US" dirty="0"/>
              <a:t>This is the seasonal decomposition plot for CL and we can make the following interpretation from the plot.</a:t>
            </a:r>
          </a:p>
          <a:p>
            <a:r>
              <a:rPr lang="en-US" dirty="0"/>
              <a:t>The trend component of the graph shows that the closing price has been increasing over time, while the seasonal component shows that the closing price has been decreasing over time. </a:t>
            </a:r>
          </a:p>
          <a:p>
            <a:r>
              <a:rPr lang="en-US" dirty="0"/>
              <a:t>The residual component of the graph shows that the closing price has been fluctuating around the trend line.</a:t>
            </a:r>
          </a:p>
        </p:txBody>
      </p:sp>
      <p:pic>
        <p:nvPicPr>
          <p:cNvPr id="1026" name="Picture 2">
            <a:extLst>
              <a:ext uri="{FF2B5EF4-FFF2-40B4-BE49-F238E27FC236}">
                <a16:creationId xmlns:a16="http://schemas.microsoft.com/office/drawing/2014/main" id="{AA655DC9-271F-B731-F9ED-9D2F48A38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66657" y="2005781"/>
            <a:ext cx="5525179" cy="392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85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14881-FE9B-98B1-C688-05ED5013A870}"/>
              </a:ext>
            </a:extLst>
          </p:cNvPr>
          <p:cNvSpPr>
            <a:spLocks noGrp="1"/>
          </p:cNvSpPr>
          <p:nvPr>
            <p:ph type="title"/>
          </p:nvPr>
        </p:nvSpPr>
        <p:spPr>
          <a:xfrm>
            <a:off x="1587710" y="455362"/>
            <a:ext cx="4067909" cy="1550419"/>
          </a:xfrm>
        </p:spPr>
        <p:txBody>
          <a:bodyPr>
            <a:normAutofit/>
          </a:bodyPr>
          <a:lstStyle/>
          <a:p>
            <a:r>
              <a:rPr lang="en-US" sz="4100"/>
              <a:t>Seasonal Decomposition</a:t>
            </a:r>
          </a:p>
        </p:txBody>
      </p:sp>
      <p:sp>
        <p:nvSpPr>
          <p:cNvPr id="1030" name="Content Placeholder 1029">
            <a:extLst>
              <a:ext uri="{FF2B5EF4-FFF2-40B4-BE49-F238E27FC236}">
                <a16:creationId xmlns:a16="http://schemas.microsoft.com/office/drawing/2014/main" id="{6A17CA26-43B2-2B16-5E67-A043531F8383}"/>
              </a:ext>
            </a:extLst>
          </p:cNvPr>
          <p:cNvSpPr>
            <a:spLocks noGrp="1"/>
          </p:cNvSpPr>
          <p:nvPr>
            <p:ph idx="1"/>
          </p:nvPr>
        </p:nvSpPr>
        <p:spPr>
          <a:xfrm>
            <a:off x="1587710" y="2160016"/>
            <a:ext cx="4067909" cy="3926152"/>
          </a:xfrm>
        </p:spPr>
        <p:txBody>
          <a:bodyPr>
            <a:normAutofit/>
          </a:bodyPr>
          <a:lstStyle/>
          <a:p>
            <a:pPr marL="0" indent="0">
              <a:lnSpc>
                <a:spcPct val="100000"/>
              </a:lnSpc>
              <a:buNone/>
            </a:pPr>
            <a:r>
              <a:rPr lang="en-US" sz="1700" dirty="0"/>
              <a:t>This is the seasonal decomposition plot for EL and we can make the following interpretation from the plot.</a:t>
            </a:r>
          </a:p>
          <a:p>
            <a:pPr>
              <a:lnSpc>
                <a:spcPct val="100000"/>
              </a:lnSpc>
            </a:pPr>
            <a:r>
              <a:rPr lang="en-US" sz="1700" dirty="0"/>
              <a:t>The stock value of the company has been fluctuating over time. </a:t>
            </a:r>
          </a:p>
          <a:p>
            <a:pPr>
              <a:lnSpc>
                <a:spcPct val="100000"/>
              </a:lnSpc>
            </a:pPr>
            <a:r>
              <a:rPr lang="en-US" sz="1700" dirty="0"/>
              <a:t>The trend component of the graph shows that the stock value has been increasing in a linear trend until 2022 and it has started declining post that. </a:t>
            </a:r>
          </a:p>
          <a:p>
            <a:pPr>
              <a:lnSpc>
                <a:spcPct val="100000"/>
              </a:lnSpc>
            </a:pPr>
            <a:r>
              <a:rPr lang="en-US" sz="1700" dirty="0"/>
              <a:t>The residual graph shows that the stock value has been fluctuating around the trend line </a:t>
            </a:r>
          </a:p>
        </p:txBody>
      </p:sp>
      <p:pic>
        <p:nvPicPr>
          <p:cNvPr id="2050" name="Picture 2">
            <a:extLst>
              <a:ext uri="{FF2B5EF4-FFF2-40B4-BE49-F238E27FC236}">
                <a16:creationId xmlns:a16="http://schemas.microsoft.com/office/drawing/2014/main" id="{321AAB50-0D1B-CF11-9B1A-C9DD01705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55619" y="1762266"/>
            <a:ext cx="6284744" cy="413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65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Rectangle 3102">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5153"/>
            <a:ext cx="5106593"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Rectangle 3104">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3788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6CE7D-839A-37B0-30BB-54C82F8EB037}"/>
              </a:ext>
            </a:extLst>
          </p:cNvPr>
          <p:cNvSpPr>
            <a:spLocks noGrp="1"/>
          </p:cNvSpPr>
          <p:nvPr>
            <p:ph type="title"/>
          </p:nvPr>
        </p:nvSpPr>
        <p:spPr>
          <a:xfrm>
            <a:off x="5763820" y="455362"/>
            <a:ext cx="5310579" cy="1550419"/>
          </a:xfrm>
        </p:spPr>
        <p:txBody>
          <a:bodyPr>
            <a:normAutofit/>
          </a:bodyPr>
          <a:lstStyle/>
          <a:p>
            <a:r>
              <a:rPr lang="en-US" dirty="0">
                <a:latin typeface="Times New Roman" panose="02020603050405020304" pitchFamily="18" charset="0"/>
                <a:cs typeface="Times New Roman" panose="02020603050405020304" pitchFamily="18" charset="0"/>
              </a:rPr>
              <a:t>ACF AND PACF</a:t>
            </a:r>
          </a:p>
        </p:txBody>
      </p:sp>
      <p:sp>
        <p:nvSpPr>
          <p:cNvPr id="3" name="Content Placeholder 2">
            <a:extLst>
              <a:ext uri="{FF2B5EF4-FFF2-40B4-BE49-F238E27FC236}">
                <a16:creationId xmlns:a16="http://schemas.microsoft.com/office/drawing/2014/main" id="{7E173DF7-D2F0-D84F-F10B-46B6838ADBAB}"/>
              </a:ext>
            </a:extLst>
          </p:cNvPr>
          <p:cNvSpPr>
            <a:spLocks noGrp="1"/>
          </p:cNvSpPr>
          <p:nvPr>
            <p:ph idx="1"/>
          </p:nvPr>
        </p:nvSpPr>
        <p:spPr>
          <a:xfrm>
            <a:off x="5763820" y="2160016"/>
            <a:ext cx="5310579" cy="3926152"/>
          </a:xfrm>
        </p:spPr>
        <p:txBody>
          <a:bodyPr>
            <a:normAutofit/>
          </a:bodyPr>
          <a:lstStyle/>
          <a:p>
            <a:pPr marL="0" indent="0">
              <a:lnSpc>
                <a:spcPct val="100000"/>
              </a:lnSpc>
              <a:buNone/>
            </a:pPr>
            <a:endParaRPr lang="en-US" sz="1500" dirty="0">
              <a:latin typeface="Times New Roman" panose="02020603050405020304" pitchFamily="18" charset="0"/>
              <a:cs typeface="Times New Roman" panose="02020603050405020304" pitchFamily="18" charset="0"/>
            </a:endParaRPr>
          </a:p>
          <a:p>
            <a:pPr>
              <a:lnSpc>
                <a:spcPct val="100000"/>
              </a:lnSpc>
            </a:pPr>
            <a:r>
              <a:rPr lang="en-US" sz="1500" dirty="0">
                <a:latin typeface="Times New Roman" panose="02020603050405020304" pitchFamily="18" charset="0"/>
                <a:cs typeface="Times New Roman" panose="02020603050405020304" pitchFamily="18" charset="0"/>
              </a:rPr>
              <a:t>W</a:t>
            </a:r>
            <a:r>
              <a:rPr lang="en-US" sz="1500" b="0" i="0" dirty="0">
                <a:effectLst/>
                <a:latin typeface="Times New Roman" panose="02020603050405020304" pitchFamily="18" charset="0"/>
                <a:cs typeface="Times New Roman" panose="02020603050405020304" pitchFamily="18" charset="0"/>
              </a:rPr>
              <a:t>e harnessed the power of ACF (Autocorrelation Function) and PACF (Partial Autocorrelation Function) to determine the most suitable time series forecasting model for each of the 10 CPG manufacturing companies we analyzed. </a:t>
            </a:r>
          </a:p>
          <a:p>
            <a:pPr>
              <a:lnSpc>
                <a:spcPct val="100000"/>
              </a:lnSpc>
            </a:pPr>
            <a:r>
              <a:rPr lang="en-US" sz="1500" b="0" i="0" dirty="0">
                <a:effectLst/>
                <a:latin typeface="Times New Roman" panose="02020603050405020304" pitchFamily="18" charset="0"/>
                <a:cs typeface="Times New Roman" panose="02020603050405020304" pitchFamily="18" charset="0"/>
              </a:rPr>
              <a:t>By carefully examining these plots, we identified the order of autoregressive (AR) and moving average (MA) components, which guided our choice of forecasting models. </a:t>
            </a:r>
          </a:p>
          <a:p>
            <a:pPr>
              <a:lnSpc>
                <a:spcPct val="100000"/>
              </a:lnSpc>
            </a:pPr>
            <a:r>
              <a:rPr lang="en-US" sz="1500" b="0" i="0" dirty="0">
                <a:effectLst/>
                <a:latin typeface="Times New Roman" panose="02020603050405020304" pitchFamily="18" charset="0"/>
                <a:cs typeface="Times New Roman" panose="02020603050405020304" pitchFamily="18" charset="0"/>
              </a:rPr>
              <a:t>Given the unique behaviors of each stock, we applied a tailored approach, utilizing AR, MA, and ARIMA models to ensure accurate predictions that reflect the distinct characteristics of the individual companies' time series data</a:t>
            </a:r>
            <a:endParaRPr lang="en-US" sz="15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4C709C3C-2C2F-6CC5-FA08-D85EFBE57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05" r="16179" b="3"/>
          <a:stretch/>
        </p:blipFill>
        <p:spPr bwMode="auto">
          <a:xfrm>
            <a:off x="372138" y="665760"/>
            <a:ext cx="4486731" cy="29885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60E2C-92CD-AE88-A661-65BDC7C6B6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2138" y="3757433"/>
            <a:ext cx="4486731" cy="283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D6321-E6D7-8AD1-63F0-E7E0F6D7A406}"/>
              </a:ext>
            </a:extLst>
          </p:cNvPr>
          <p:cNvSpPr>
            <a:spLocks noGrp="1"/>
          </p:cNvSpPr>
          <p:nvPr>
            <p:ph type="title"/>
          </p:nvPr>
        </p:nvSpPr>
        <p:spPr>
          <a:xfrm>
            <a:off x="5127362" y="455362"/>
            <a:ext cx="6881728" cy="1550419"/>
          </a:xfrm>
        </p:spPr>
        <p:txBody>
          <a:bodyPr>
            <a:normAutofit/>
          </a:bodyPr>
          <a:lstStyle/>
          <a:p>
            <a:pPr>
              <a:lnSpc>
                <a:spcPct val="90000"/>
              </a:lnSpc>
            </a:pPr>
            <a:r>
              <a:rPr lang="en-US" sz="3400" dirty="0">
                <a:latin typeface="Times New Roman" panose="02020603050405020304" pitchFamily="18" charset="0"/>
                <a:cs typeface="Times New Roman" panose="02020603050405020304" pitchFamily="18" charset="0"/>
              </a:rPr>
              <a:t>Time Series Forecasting using ARIMA model</a:t>
            </a:r>
            <a:br>
              <a:rPr lang="en-US" sz="3400" dirty="0"/>
            </a:br>
            <a:endParaRPr lang="en-US" sz="3400" dirty="0"/>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FFE55F-AC29-8386-2E30-92A433C74E05}"/>
              </a:ext>
            </a:extLst>
          </p:cNvPr>
          <p:cNvSpPr>
            <a:spLocks noGrp="1"/>
          </p:cNvSpPr>
          <p:nvPr>
            <p:ph idx="1"/>
          </p:nvPr>
        </p:nvSpPr>
        <p:spPr>
          <a:xfrm>
            <a:off x="5127362" y="1734207"/>
            <a:ext cx="6881728" cy="4351961"/>
          </a:xfrm>
        </p:spPr>
        <p:txBody>
          <a:bodyPr>
            <a:normAutofit/>
          </a:bodyPr>
          <a:lstStyle/>
          <a:p>
            <a:pPr>
              <a:lnSpc>
                <a:spcPct val="100000"/>
              </a:lnSpc>
            </a:pPr>
            <a:r>
              <a:rPr lang="en-US" sz="2000" b="0" i="0" dirty="0">
                <a:effectLst/>
                <a:latin typeface="Times New Roman" panose="02020603050405020304" pitchFamily="18" charset="0"/>
                <a:cs typeface="Times New Roman" panose="02020603050405020304" pitchFamily="18" charset="0"/>
              </a:rPr>
              <a:t>The Mean Squared Error (MSE) values derived from the ARIMA models offer valuable insights into the precision of these models in predicting stock prices. Lower MSE values generally signify more accurate predictions, indicating that the models' forecasts closely match the actual values.</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For KHC, PEP, MDLZ, KO and CL, MSE is lowest, suggesting accurate predictions.</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 KMB, STZ and GIS have moderate MSE, indicating reasonable performance.</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CLX, and EL show higher MSE, implying less precise predictions</a:t>
            </a:r>
          </a:p>
        </p:txBody>
      </p:sp>
      <p:pic>
        <p:nvPicPr>
          <p:cNvPr id="4" name="Picture 3">
            <a:extLst>
              <a:ext uri="{FF2B5EF4-FFF2-40B4-BE49-F238E27FC236}">
                <a16:creationId xmlns:a16="http://schemas.microsoft.com/office/drawing/2014/main" id="{EABFCEB0-8DF1-77D2-AA23-20E922856066}"/>
              </a:ext>
            </a:extLst>
          </p:cNvPr>
          <p:cNvPicPr>
            <a:picLocks noChangeAspect="1"/>
          </p:cNvPicPr>
          <p:nvPr/>
        </p:nvPicPr>
        <p:blipFill>
          <a:blip r:embed="rId3"/>
          <a:stretch>
            <a:fillRect/>
          </a:stretch>
        </p:blipFill>
        <p:spPr>
          <a:xfrm>
            <a:off x="-1" y="-1"/>
            <a:ext cx="3643745" cy="6887853"/>
          </a:xfrm>
          <a:prstGeom prst="rect">
            <a:avLst/>
          </a:prstGeom>
        </p:spPr>
      </p:pic>
    </p:spTree>
    <p:extLst>
      <p:ext uri="{BB962C8B-B14F-4D97-AF65-F5344CB8AC3E}">
        <p14:creationId xmlns:p14="http://schemas.microsoft.com/office/powerpoint/2010/main" val="194749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D6321-E6D7-8AD1-63F0-E7E0F6D7A406}"/>
              </a:ext>
            </a:extLst>
          </p:cNvPr>
          <p:cNvSpPr>
            <a:spLocks noGrp="1"/>
          </p:cNvSpPr>
          <p:nvPr>
            <p:ph type="title"/>
          </p:nvPr>
        </p:nvSpPr>
        <p:spPr>
          <a:xfrm>
            <a:off x="5127362" y="455362"/>
            <a:ext cx="6881728" cy="1550419"/>
          </a:xfrm>
        </p:spPr>
        <p:txBody>
          <a:bodyPr>
            <a:normAutofit/>
          </a:bodyPr>
          <a:lstStyle/>
          <a:p>
            <a:pPr>
              <a:lnSpc>
                <a:spcPct val="90000"/>
              </a:lnSpc>
            </a:pPr>
            <a:r>
              <a:rPr lang="en-US" sz="3600" dirty="0">
                <a:latin typeface="Times New Roman" panose="02020603050405020304" pitchFamily="18" charset="0"/>
                <a:cs typeface="Times New Roman" panose="02020603050405020304" pitchFamily="18" charset="0"/>
              </a:rPr>
              <a:t>Time Series Forecasting using AR model</a:t>
            </a:r>
            <a:endParaRPr lang="en-US" sz="3400" dirty="0"/>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FFE55F-AC29-8386-2E30-92A433C74E05}"/>
              </a:ext>
            </a:extLst>
          </p:cNvPr>
          <p:cNvSpPr>
            <a:spLocks noGrp="1"/>
          </p:cNvSpPr>
          <p:nvPr>
            <p:ph idx="1"/>
          </p:nvPr>
        </p:nvSpPr>
        <p:spPr>
          <a:xfrm>
            <a:off x="5127362" y="1734207"/>
            <a:ext cx="6881728" cy="4351961"/>
          </a:xfrm>
        </p:spPr>
        <p:txBody>
          <a:bodyPr>
            <a:normAutofit/>
          </a:bodyPr>
          <a:lstStyle/>
          <a:p>
            <a:r>
              <a:rPr lang="en-US" sz="2000" b="0" i="0" dirty="0">
                <a:effectLst/>
                <a:latin typeface="Times New Roman" panose="02020603050405020304" pitchFamily="18" charset="0"/>
                <a:cs typeface="Times New Roman" panose="02020603050405020304" pitchFamily="18" charset="0"/>
              </a:rPr>
              <a:t>MLDZ has lowest MSE value indicating better model performance.</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CL also has lower MSE which is also lower than ARIMA.</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CLX, EL, and STZ have higher MSE values indicating poor performance.</a:t>
            </a:r>
          </a:p>
          <a:p>
            <a:pPr>
              <a:lnSpc>
                <a:spcPct val="100000"/>
              </a:lnSpc>
            </a:pPr>
            <a:r>
              <a:rPr lang="en-US" sz="2000" dirty="0">
                <a:latin typeface="Times New Roman" panose="02020603050405020304" pitchFamily="18" charset="0"/>
                <a:cs typeface="Times New Roman" panose="02020603050405020304" pitchFamily="18" charset="0"/>
              </a:rPr>
              <a:t>GIS, KHC, KMB, KO and PEP has moderate MSE values indicating moderate fit for this model </a:t>
            </a:r>
          </a:p>
        </p:txBody>
      </p:sp>
      <p:pic>
        <p:nvPicPr>
          <p:cNvPr id="5" name="Picture 4">
            <a:extLst>
              <a:ext uri="{FF2B5EF4-FFF2-40B4-BE49-F238E27FC236}">
                <a16:creationId xmlns:a16="http://schemas.microsoft.com/office/drawing/2014/main" id="{F4ACAF02-600F-E389-CCF9-12FBA10A3941}"/>
              </a:ext>
            </a:extLst>
          </p:cNvPr>
          <p:cNvPicPr>
            <a:picLocks noChangeAspect="1"/>
          </p:cNvPicPr>
          <p:nvPr/>
        </p:nvPicPr>
        <p:blipFill>
          <a:blip r:embed="rId3"/>
          <a:stretch>
            <a:fillRect/>
          </a:stretch>
        </p:blipFill>
        <p:spPr>
          <a:xfrm>
            <a:off x="0" y="-7"/>
            <a:ext cx="3754236" cy="6857999"/>
          </a:xfrm>
          <a:prstGeom prst="rect">
            <a:avLst/>
          </a:prstGeom>
        </p:spPr>
      </p:pic>
    </p:spTree>
    <p:extLst>
      <p:ext uri="{BB962C8B-B14F-4D97-AF65-F5344CB8AC3E}">
        <p14:creationId xmlns:p14="http://schemas.microsoft.com/office/powerpoint/2010/main" val="192365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6321-E6D7-8AD1-63F0-E7E0F6D7A406}"/>
              </a:ext>
            </a:extLst>
          </p:cNvPr>
          <p:cNvSpPr>
            <a:spLocks noGrp="1"/>
          </p:cNvSpPr>
          <p:nvPr>
            <p:ph type="title"/>
          </p:nvPr>
        </p:nvSpPr>
        <p:spPr>
          <a:xfrm>
            <a:off x="5127362" y="455362"/>
            <a:ext cx="6881728" cy="1550419"/>
          </a:xfrm>
        </p:spPr>
        <p:txBody>
          <a:bodyPr>
            <a:normAutofit/>
          </a:bodyPr>
          <a:lstStyle/>
          <a:p>
            <a:pPr>
              <a:lnSpc>
                <a:spcPct val="90000"/>
              </a:lnSpc>
            </a:pPr>
            <a:r>
              <a:rPr lang="en-US" sz="3600" dirty="0">
                <a:latin typeface="Times New Roman" panose="02020603050405020304" pitchFamily="18" charset="0"/>
                <a:cs typeface="Times New Roman" panose="02020603050405020304" pitchFamily="18" charset="0"/>
              </a:rPr>
              <a:t>Time Series Forecasting using MA model</a:t>
            </a:r>
            <a:endParaRPr lang="en-US" sz="3400" dirty="0"/>
          </a:p>
        </p:txBody>
      </p:sp>
      <p:sp>
        <p:nvSpPr>
          <p:cNvPr id="3" name="Content Placeholder 2">
            <a:extLst>
              <a:ext uri="{FF2B5EF4-FFF2-40B4-BE49-F238E27FC236}">
                <a16:creationId xmlns:a16="http://schemas.microsoft.com/office/drawing/2014/main" id="{03FFE55F-AC29-8386-2E30-92A433C74E05}"/>
              </a:ext>
            </a:extLst>
          </p:cNvPr>
          <p:cNvSpPr>
            <a:spLocks noGrp="1"/>
          </p:cNvSpPr>
          <p:nvPr>
            <p:ph idx="1"/>
          </p:nvPr>
        </p:nvSpPr>
        <p:spPr>
          <a:xfrm>
            <a:off x="5127362" y="1734207"/>
            <a:ext cx="6881728" cy="4351961"/>
          </a:xfrm>
        </p:spPr>
        <p:txBody>
          <a:bodyPr>
            <a:normAutofit/>
          </a:bodyPr>
          <a:lstStyle/>
          <a:p>
            <a:r>
              <a:rPr lang="en-US" sz="2000" b="0" i="0" dirty="0">
                <a:effectLst/>
                <a:latin typeface="Times New Roman" panose="02020603050405020304" pitchFamily="18" charset="0"/>
                <a:cs typeface="Times New Roman" panose="02020603050405020304" pitchFamily="18" charset="0"/>
              </a:rPr>
              <a:t>KHC has relatively lower MSE value indicating better model performance.</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While MDLZ, CLX, KMB, GIS and KO has moderate MSE values, some of the values are higher than the respective MSE values from ARIMA and AR models.</a:t>
            </a:r>
          </a:p>
          <a:p>
            <a:pPr>
              <a:lnSpc>
                <a:spcPct val="10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EL, PEP, and STZ have very high MSE values indicating poor performance and fit.</a:t>
            </a:r>
          </a:p>
          <a:p>
            <a:pPr>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Although CL has lower MSE value, it is still higher than the MSE values of ARIMA and AR.</a:t>
            </a:r>
          </a:p>
        </p:txBody>
      </p:sp>
      <p:pic>
        <p:nvPicPr>
          <p:cNvPr id="4" name="Picture 3">
            <a:extLst>
              <a:ext uri="{FF2B5EF4-FFF2-40B4-BE49-F238E27FC236}">
                <a16:creationId xmlns:a16="http://schemas.microsoft.com/office/drawing/2014/main" id="{FA7C75E7-EC4E-E794-BBA8-325EBD1A3664}"/>
              </a:ext>
            </a:extLst>
          </p:cNvPr>
          <p:cNvPicPr>
            <a:picLocks noChangeAspect="1"/>
          </p:cNvPicPr>
          <p:nvPr/>
        </p:nvPicPr>
        <p:blipFill>
          <a:blip r:embed="rId3"/>
          <a:stretch>
            <a:fillRect/>
          </a:stretch>
        </p:blipFill>
        <p:spPr>
          <a:xfrm>
            <a:off x="-1" y="-1"/>
            <a:ext cx="3685309" cy="6854205"/>
          </a:xfrm>
          <a:prstGeom prst="rect">
            <a:avLst/>
          </a:prstGeom>
        </p:spPr>
      </p:pic>
    </p:spTree>
    <p:extLst>
      <p:ext uri="{BB962C8B-B14F-4D97-AF65-F5344CB8AC3E}">
        <p14:creationId xmlns:p14="http://schemas.microsoft.com/office/powerpoint/2010/main" val="24972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4E45-A395-451C-8654-0DEE597D12B8}"/>
              </a:ext>
            </a:extLst>
          </p:cNvPr>
          <p:cNvSpPr>
            <a:spLocks noGrp="1"/>
          </p:cNvSpPr>
          <p:nvPr>
            <p:ph type="title"/>
          </p:nvPr>
        </p:nvSpPr>
        <p:spPr>
          <a:xfrm>
            <a:off x="5127362" y="186487"/>
            <a:ext cx="6881728" cy="1550419"/>
          </a:xfrm>
        </p:spPr>
        <p:txBody>
          <a:bodyPr>
            <a:normAutofit/>
          </a:bodyPr>
          <a:lstStyle/>
          <a:p>
            <a:r>
              <a:rPr lang="en-US" dirty="0">
                <a:latin typeface="Times New Roman" panose="02020603050405020304" pitchFamily="18" charset="0"/>
                <a:cs typeface="Times New Roman" panose="02020603050405020304" pitchFamily="18" charset="0"/>
              </a:rPr>
              <a:t>Comparing Three Models</a:t>
            </a:r>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E2EBDC-71B4-96E0-F2A2-1DD9096FEF00}"/>
              </a:ext>
            </a:extLst>
          </p:cNvPr>
          <p:cNvSpPr>
            <a:spLocks noGrp="1"/>
          </p:cNvSpPr>
          <p:nvPr>
            <p:ph idx="1"/>
          </p:nvPr>
        </p:nvSpPr>
        <p:spPr>
          <a:xfrm>
            <a:off x="5860472" y="1923392"/>
            <a:ext cx="6148617" cy="4162775"/>
          </a:xfrm>
        </p:spPr>
        <p:txBody>
          <a:bodyPr>
            <a:normAutofit/>
          </a:bodyPr>
          <a:lstStyle/>
          <a:p>
            <a:pPr>
              <a:lnSpc>
                <a:spcPct val="10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Consider using AR model for CL, KMB, MDLZ and PEP stocks</a:t>
            </a:r>
          </a:p>
          <a:p>
            <a:pPr>
              <a:lnSpc>
                <a:spcPct val="10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Consider using ARIMA model for GIS, KO and STZ. The ARIMA model might not be a reasonable choice for these stocks and is worth exploring the alternatives.</a:t>
            </a:r>
          </a:p>
          <a:p>
            <a:pPr>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Consider using MA model for CLX, EL, and KHC stocks.</a:t>
            </a:r>
            <a:endParaRPr lang="en-US" b="0" i="0" dirty="0">
              <a:effectLst/>
              <a:latin typeface="Times New Roman" panose="02020603050405020304" pitchFamily="18" charset="0"/>
              <a:cs typeface="Times New Roman" panose="02020603050405020304" pitchFamily="18" charset="0"/>
            </a:endParaRPr>
          </a:p>
          <a:p>
            <a:pPr>
              <a:lnSpc>
                <a:spcPct val="100000"/>
              </a:lnSpc>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B0B064-90C2-8412-4E12-AEDA53C8D779}"/>
              </a:ext>
            </a:extLst>
          </p:cNvPr>
          <p:cNvPicPr>
            <a:picLocks noChangeAspect="1"/>
          </p:cNvPicPr>
          <p:nvPr/>
        </p:nvPicPr>
        <p:blipFill>
          <a:blip r:embed="rId2"/>
          <a:stretch>
            <a:fillRect/>
          </a:stretch>
        </p:blipFill>
        <p:spPr>
          <a:xfrm>
            <a:off x="0" y="1105028"/>
            <a:ext cx="5860473" cy="5752967"/>
          </a:xfrm>
          <a:prstGeom prst="rect">
            <a:avLst/>
          </a:prstGeom>
        </p:spPr>
      </p:pic>
    </p:spTree>
    <p:extLst>
      <p:ext uri="{BB962C8B-B14F-4D97-AF65-F5344CB8AC3E}">
        <p14:creationId xmlns:p14="http://schemas.microsoft.com/office/powerpoint/2010/main" val="1541143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8115C-D3D0-C301-436E-878BC108D2F4}"/>
              </a:ext>
            </a:extLst>
          </p:cNvPr>
          <p:cNvSpPr>
            <a:spLocks noGrp="1"/>
          </p:cNvSpPr>
          <p:nvPr>
            <p:ph type="title"/>
          </p:nvPr>
        </p:nvSpPr>
        <p:spPr>
          <a:xfrm>
            <a:off x="1306269" y="3385143"/>
            <a:ext cx="3853829" cy="1849586"/>
          </a:xfrm>
        </p:spPr>
        <p:txBody>
          <a:bodyPr>
            <a:normAutofit/>
          </a:bodyPr>
          <a:lstStyle/>
          <a:p>
            <a:pPr>
              <a:lnSpc>
                <a:spcPct val="90000"/>
              </a:lnSpc>
            </a:pPr>
            <a:r>
              <a:rPr lang="en-US" sz="4100" dirty="0">
                <a:latin typeface="Times New Roman" panose="02020603050405020304" pitchFamily="18" charset="0"/>
                <a:cs typeface="Times New Roman" panose="02020603050405020304" pitchFamily="18" charset="0"/>
              </a:rPr>
              <a:t>Forecasting Future Stock Values</a:t>
            </a:r>
          </a:p>
        </p:txBody>
      </p:sp>
      <p:sp>
        <p:nvSpPr>
          <p:cNvPr id="3" name="Content Placeholder 2">
            <a:extLst>
              <a:ext uri="{FF2B5EF4-FFF2-40B4-BE49-F238E27FC236}">
                <a16:creationId xmlns:a16="http://schemas.microsoft.com/office/drawing/2014/main" id="{2F919003-3402-604D-16EA-76BD18E1EDA2}"/>
              </a:ext>
            </a:extLst>
          </p:cNvPr>
          <p:cNvSpPr>
            <a:spLocks noGrp="1"/>
          </p:cNvSpPr>
          <p:nvPr>
            <p:ph idx="1"/>
          </p:nvPr>
        </p:nvSpPr>
        <p:spPr>
          <a:xfrm>
            <a:off x="5332511" y="3385144"/>
            <a:ext cx="6087923" cy="2701024"/>
          </a:xfrm>
        </p:spPr>
        <p:txBody>
          <a:bodyPr>
            <a:normAutofit/>
          </a:bodyPr>
          <a:lstStyle/>
          <a:p>
            <a:pPr>
              <a:lnSpc>
                <a:spcPct val="100000"/>
              </a:lnSpc>
            </a:pPr>
            <a:r>
              <a:rPr lang="en-US" sz="1800" b="0" i="0" dirty="0">
                <a:effectLst/>
                <a:latin typeface="Times New Roman" panose="02020603050405020304" pitchFamily="18" charset="0"/>
                <a:cs typeface="Times New Roman" panose="02020603050405020304" pitchFamily="18" charset="0"/>
              </a:rPr>
              <a:t>In this step , we selected the most suitable model (either AR, MA, or ARIMA) for each stock based on our prior analysis. Subsequently, we showcase forecasted values for specific stocks for the upcoming 15 steps. Our objective is to provide precise predictions that can contribute to well-informed investment decisions by employing these best-fit models.</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2A31CE-841E-F976-8CDA-65F930C94214}"/>
              </a:ext>
            </a:extLst>
          </p:cNvPr>
          <p:cNvPicPr>
            <a:picLocks noChangeAspect="1"/>
          </p:cNvPicPr>
          <p:nvPr/>
        </p:nvPicPr>
        <p:blipFill>
          <a:blip r:embed="rId2"/>
          <a:stretch>
            <a:fillRect/>
          </a:stretch>
        </p:blipFill>
        <p:spPr>
          <a:xfrm>
            <a:off x="0" y="-7"/>
            <a:ext cx="12192000" cy="3075716"/>
          </a:xfrm>
          <a:prstGeom prst="rect">
            <a:avLst/>
          </a:prstGeom>
        </p:spPr>
      </p:pic>
    </p:spTree>
    <p:extLst>
      <p:ext uri="{BB962C8B-B14F-4D97-AF65-F5344CB8AC3E}">
        <p14:creationId xmlns:p14="http://schemas.microsoft.com/office/powerpoint/2010/main" val="281942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FE21-3A1D-7014-480D-B03706377679}"/>
              </a:ext>
            </a:extLst>
          </p:cNvPr>
          <p:cNvSpPr>
            <a:spLocks noGrp="1"/>
          </p:cNvSpPr>
          <p:nvPr>
            <p:ph type="title"/>
          </p:nvPr>
        </p:nvSpPr>
        <p:spPr>
          <a:xfrm>
            <a:off x="1302326" y="2653790"/>
            <a:ext cx="4451927" cy="1550419"/>
          </a:xfrm>
        </p:spPr>
        <p:txBody>
          <a:bodyPr/>
          <a:lstStyle/>
          <a:p>
            <a:r>
              <a:rPr lang="en-US"/>
              <a:t>Portfolio Performance</a:t>
            </a:r>
            <a:endParaRPr lang="en-US" dirty="0"/>
          </a:p>
        </p:txBody>
      </p:sp>
      <p:pic>
        <p:nvPicPr>
          <p:cNvPr id="6" name="Picture 5">
            <a:extLst>
              <a:ext uri="{FF2B5EF4-FFF2-40B4-BE49-F238E27FC236}">
                <a16:creationId xmlns:a16="http://schemas.microsoft.com/office/drawing/2014/main" id="{065D8E9B-7E5A-C674-6A3E-8F1E9DB4879A}"/>
              </a:ext>
            </a:extLst>
          </p:cNvPr>
          <p:cNvPicPr>
            <a:picLocks noChangeAspect="1"/>
          </p:cNvPicPr>
          <p:nvPr/>
        </p:nvPicPr>
        <p:blipFill>
          <a:blip r:embed="rId2"/>
          <a:stretch>
            <a:fillRect/>
          </a:stretch>
        </p:blipFill>
        <p:spPr>
          <a:xfrm>
            <a:off x="6938010" y="0"/>
            <a:ext cx="5253990" cy="6858000"/>
          </a:xfrm>
          <a:prstGeom prst="rect">
            <a:avLst/>
          </a:prstGeom>
        </p:spPr>
      </p:pic>
    </p:spTree>
    <p:extLst>
      <p:ext uri="{BB962C8B-B14F-4D97-AF65-F5344CB8AC3E}">
        <p14:creationId xmlns:p14="http://schemas.microsoft.com/office/powerpoint/2010/main" val="172005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E675E-D4CC-C92D-A79B-D01DA6F7CB47}"/>
              </a:ext>
            </a:extLst>
          </p:cNvPr>
          <p:cNvSpPr>
            <a:spLocks noGrp="1"/>
          </p:cNvSpPr>
          <p:nvPr>
            <p:ph type="title"/>
          </p:nvPr>
        </p:nvSpPr>
        <p:spPr>
          <a:xfrm>
            <a:off x="5127362" y="455362"/>
            <a:ext cx="6881728" cy="1550419"/>
          </a:xfrm>
        </p:spPr>
        <p:txBody>
          <a:bodyPr>
            <a:normAutofit/>
          </a:bodyPr>
          <a:lstStyle/>
          <a:p>
            <a:r>
              <a:rPr lang="en-US" dirty="0"/>
              <a:t>Conclusion</a:t>
            </a:r>
          </a:p>
        </p:txBody>
      </p:sp>
      <p:pic>
        <p:nvPicPr>
          <p:cNvPr id="5" name="Picture 4" descr="Financial graphs on a dark display">
            <a:extLst>
              <a:ext uri="{FF2B5EF4-FFF2-40B4-BE49-F238E27FC236}">
                <a16:creationId xmlns:a16="http://schemas.microsoft.com/office/drawing/2014/main" id="{4B03238D-7C51-EC6C-2AC6-376F76F579C3}"/>
              </a:ext>
            </a:extLst>
          </p:cNvPr>
          <p:cNvPicPr>
            <a:picLocks noChangeAspect="1"/>
          </p:cNvPicPr>
          <p:nvPr/>
        </p:nvPicPr>
        <p:blipFill rotWithShape="1">
          <a:blip r:embed="rId2"/>
          <a:srcRect l="25901" r="31710"/>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38BADC-4588-589A-072E-88244D53BA5F}"/>
              </a:ext>
            </a:extLst>
          </p:cNvPr>
          <p:cNvSpPr>
            <a:spLocks noGrp="1"/>
          </p:cNvSpPr>
          <p:nvPr>
            <p:ph idx="1"/>
          </p:nvPr>
        </p:nvSpPr>
        <p:spPr>
          <a:xfrm>
            <a:off x="5127362" y="2160016"/>
            <a:ext cx="6881728" cy="3926152"/>
          </a:xfrm>
        </p:spPr>
        <p:txBody>
          <a:bodyPr>
            <a:normAutofit/>
          </a:bodyPr>
          <a:lstStyle/>
          <a:p>
            <a:pPr>
              <a:lnSpc>
                <a:spcPct val="100000"/>
              </a:lnSpc>
            </a:pPr>
            <a:r>
              <a:rPr lang="en-US" dirty="0"/>
              <a:t>Explored time series analysis for stock price prediction of 10 CPG manufacturing companies.</a:t>
            </a:r>
            <a:endParaRPr lang="en-US"/>
          </a:p>
          <a:p>
            <a:pPr>
              <a:lnSpc>
                <a:spcPct val="100000"/>
              </a:lnSpc>
            </a:pPr>
            <a:r>
              <a:rPr lang="en-US" dirty="0"/>
              <a:t>Applied MA, ARIMA, and AR models to capture historical patterns and future trends.</a:t>
            </a:r>
            <a:endParaRPr lang="en-US"/>
          </a:p>
          <a:p>
            <a:pPr>
              <a:lnSpc>
                <a:spcPct val="100000"/>
              </a:lnSpc>
            </a:pPr>
            <a:r>
              <a:rPr lang="en-US" dirty="0"/>
              <a:t>Evaluated model performance using Mean Squared Error (MSE).</a:t>
            </a:r>
            <a:endParaRPr lang="en-US"/>
          </a:p>
          <a:p>
            <a:pPr>
              <a:lnSpc>
                <a:spcPct val="100000"/>
              </a:lnSpc>
            </a:pPr>
            <a:r>
              <a:rPr lang="en-US" dirty="0"/>
              <a:t>Identified stocks with higher prediction accuracy.</a:t>
            </a:r>
            <a:endParaRPr lang="en-US"/>
          </a:p>
          <a:p>
            <a:pPr>
              <a:lnSpc>
                <a:spcPct val="100000"/>
              </a:lnSpc>
            </a:pPr>
            <a:r>
              <a:rPr lang="en-US" dirty="0"/>
              <a:t>Successfully predicted stock values for the next 15 days using the chosen models.</a:t>
            </a:r>
            <a:endParaRPr lang="en-US"/>
          </a:p>
        </p:txBody>
      </p:sp>
    </p:spTree>
    <p:extLst>
      <p:ext uri="{BB962C8B-B14F-4D97-AF65-F5344CB8AC3E}">
        <p14:creationId xmlns:p14="http://schemas.microsoft.com/office/powerpoint/2010/main" val="3013223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6D4D-2A83-CDA0-E73F-1AF38662A4FC}"/>
              </a:ext>
            </a:extLst>
          </p:cNvPr>
          <p:cNvSpPr>
            <a:spLocks noGrp="1"/>
          </p:cNvSpPr>
          <p:nvPr>
            <p:ph type="title"/>
          </p:nvPr>
        </p:nvSpPr>
        <p:spPr>
          <a:xfrm>
            <a:off x="1587710" y="455362"/>
            <a:ext cx="9486690" cy="1021013"/>
          </a:xfrm>
        </p:spPr>
        <p:txBody>
          <a:bodyPr/>
          <a:lstStyle/>
          <a:p>
            <a:r>
              <a:rPr lang="en-US">
                <a:latin typeface="Times New Roman" panose="02020603050405020304" pitchFamily="18" charset="0"/>
                <a:cs typeface="Times New Roman" panose="02020603050405020304" pitchFamily="18" charset="0"/>
              </a:rPr>
              <a:t>Steps Involved in this Project</a:t>
            </a:r>
          </a:p>
        </p:txBody>
      </p:sp>
      <p:sp>
        <p:nvSpPr>
          <p:cNvPr id="3" name="Content Placeholder 2">
            <a:extLst>
              <a:ext uri="{FF2B5EF4-FFF2-40B4-BE49-F238E27FC236}">
                <a16:creationId xmlns:a16="http://schemas.microsoft.com/office/drawing/2014/main" id="{78E7B686-C79D-13B2-E1E2-6CE39028AF0E}"/>
              </a:ext>
            </a:extLst>
          </p:cNvPr>
          <p:cNvSpPr>
            <a:spLocks noGrp="1"/>
          </p:cNvSpPr>
          <p:nvPr>
            <p:ph idx="1"/>
          </p:nvPr>
        </p:nvSpPr>
        <p:spPr>
          <a:xfrm>
            <a:off x="1587710" y="1638300"/>
            <a:ext cx="9486690" cy="4447868"/>
          </a:xfrm>
        </p:spPr>
        <p:txBody>
          <a:bodyPr>
            <a:normAutofit fontScale="85000" lnSpcReduction="20000"/>
          </a:bodyPr>
          <a:lstStyle/>
          <a:p>
            <a:r>
              <a:rPr lang="en-US">
                <a:latin typeface="Times New Roman" panose="02020603050405020304" pitchFamily="18" charset="0"/>
                <a:cs typeface="Times New Roman" panose="02020603050405020304" pitchFamily="18" charset="0"/>
              </a:rPr>
              <a:t>Fetched the Data of 10 CPG Manufacturing Companies from Yahoo Finance</a:t>
            </a:r>
          </a:p>
          <a:p>
            <a:r>
              <a:rPr lang="en-US">
                <a:latin typeface="Times New Roman" panose="02020603050405020304" pitchFamily="18" charset="0"/>
                <a:cs typeface="Times New Roman" panose="02020603050405020304" pitchFamily="18" charset="0"/>
              </a:rPr>
              <a:t>Cleaning and Preprocessing the Data</a:t>
            </a:r>
          </a:p>
          <a:p>
            <a:r>
              <a:rPr lang="en-US">
                <a:latin typeface="Times New Roman" panose="02020603050405020304" pitchFamily="18" charset="0"/>
                <a:cs typeface="Times New Roman" panose="02020603050405020304" pitchFamily="18" charset="0"/>
              </a:rPr>
              <a:t>Calculation of Daily returns and Sharpe Ratio</a:t>
            </a:r>
          </a:p>
          <a:p>
            <a:r>
              <a:rPr lang="en-US">
                <a:latin typeface="Times New Roman" panose="02020603050405020304" pitchFamily="18" charset="0"/>
                <a:cs typeface="Times New Roman" panose="02020603050405020304" pitchFamily="18" charset="0"/>
              </a:rPr>
              <a:t>Stationarity Check for the Data using ADF</a:t>
            </a:r>
          </a:p>
          <a:p>
            <a:r>
              <a:rPr lang="en-US">
                <a:latin typeface="Times New Roman" panose="02020603050405020304" pitchFamily="18" charset="0"/>
                <a:cs typeface="Times New Roman" panose="02020603050405020304" pitchFamily="18" charset="0"/>
              </a:rPr>
              <a:t>Seasonal Decomposition</a:t>
            </a:r>
          </a:p>
          <a:p>
            <a:r>
              <a:rPr lang="en-US">
                <a:latin typeface="Times New Roman" panose="02020603050405020304" pitchFamily="18" charset="0"/>
                <a:cs typeface="Times New Roman" panose="02020603050405020304" pitchFamily="18" charset="0"/>
              </a:rPr>
              <a:t>ACF and PACF plots</a:t>
            </a:r>
          </a:p>
          <a:p>
            <a:r>
              <a:rPr lang="en-US">
                <a:latin typeface="Times New Roman" panose="02020603050405020304" pitchFamily="18" charset="0"/>
                <a:cs typeface="Times New Roman" panose="02020603050405020304" pitchFamily="18" charset="0"/>
              </a:rPr>
              <a:t>Timeseries Forecasting using ARIMA model</a:t>
            </a:r>
          </a:p>
          <a:p>
            <a:r>
              <a:rPr lang="en-US">
                <a:latin typeface="Times New Roman" panose="02020603050405020304" pitchFamily="18" charset="0"/>
                <a:cs typeface="Times New Roman" panose="02020603050405020304" pitchFamily="18" charset="0"/>
              </a:rPr>
              <a:t>Timeseries Forecasting using AR model</a:t>
            </a:r>
          </a:p>
          <a:p>
            <a:r>
              <a:rPr lang="en-US">
                <a:latin typeface="Times New Roman" panose="02020603050405020304" pitchFamily="18" charset="0"/>
                <a:cs typeface="Times New Roman" panose="02020603050405020304" pitchFamily="18" charset="0"/>
              </a:rPr>
              <a:t>Timeseries Forecasting using MA model</a:t>
            </a:r>
          </a:p>
          <a:p>
            <a:r>
              <a:rPr lang="en-US">
                <a:latin typeface="Times New Roman" panose="02020603050405020304" pitchFamily="18" charset="0"/>
                <a:cs typeface="Times New Roman" panose="02020603050405020304" pitchFamily="18" charset="0"/>
              </a:rPr>
              <a:t>Forecasting Future Stock values for  the next 15 steps  using  the best-fit models for each stock based on our analysis</a:t>
            </a:r>
          </a:p>
          <a:p>
            <a:endParaRPr lang="en-US"/>
          </a:p>
          <a:p>
            <a:endParaRPr lang="en-US"/>
          </a:p>
          <a:p>
            <a:endParaRPr lang="en-US"/>
          </a:p>
          <a:p>
            <a:endParaRPr lang="en-US"/>
          </a:p>
        </p:txBody>
      </p:sp>
    </p:spTree>
    <p:extLst>
      <p:ext uri="{BB962C8B-B14F-4D97-AF65-F5344CB8AC3E}">
        <p14:creationId xmlns:p14="http://schemas.microsoft.com/office/powerpoint/2010/main" val="234113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C17B0-4041-D9BF-2412-2A364355B1C4}"/>
              </a:ext>
            </a:extLst>
          </p:cNvPr>
          <p:cNvSpPr>
            <a:spLocks noGrp="1"/>
          </p:cNvSpPr>
          <p:nvPr>
            <p:ph type="title"/>
          </p:nvPr>
        </p:nvSpPr>
        <p:spPr>
          <a:xfrm>
            <a:off x="6330208" y="455363"/>
            <a:ext cx="5371722" cy="1075726"/>
          </a:xfrm>
        </p:spPr>
        <p:txBody>
          <a:bodyPr>
            <a:normAutofit/>
          </a:bodyPr>
          <a:lstStyle/>
          <a:p>
            <a:r>
              <a:rPr lang="en-US" dirty="0"/>
              <a:t>Future Scope</a:t>
            </a:r>
          </a:p>
        </p:txBody>
      </p:sp>
      <p:pic>
        <p:nvPicPr>
          <p:cNvPr id="5" name="Picture 4" descr="Digital financial graph">
            <a:extLst>
              <a:ext uri="{FF2B5EF4-FFF2-40B4-BE49-F238E27FC236}">
                <a16:creationId xmlns:a16="http://schemas.microsoft.com/office/drawing/2014/main" id="{EB8F9E8F-EC80-6847-7DAD-574963755D57}"/>
              </a:ext>
            </a:extLst>
          </p:cNvPr>
          <p:cNvPicPr>
            <a:picLocks noChangeAspect="1"/>
          </p:cNvPicPr>
          <p:nvPr/>
        </p:nvPicPr>
        <p:blipFill rotWithShape="1">
          <a:blip r:embed="rId2"/>
          <a:srcRect l="26756" r="11469"/>
          <a:stretch/>
        </p:blipFill>
        <p:spPr>
          <a:xfrm>
            <a:off x="0" y="-7"/>
            <a:ext cx="5861795" cy="6857999"/>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4D48F9-A705-CF0C-ADC9-8AA1E1C05021}"/>
              </a:ext>
            </a:extLst>
          </p:cNvPr>
          <p:cNvSpPr>
            <a:spLocks noGrp="1"/>
          </p:cNvSpPr>
          <p:nvPr>
            <p:ph idx="1"/>
          </p:nvPr>
        </p:nvSpPr>
        <p:spPr>
          <a:xfrm>
            <a:off x="6330207" y="1531089"/>
            <a:ext cx="5371722" cy="4954771"/>
          </a:xfrm>
        </p:spPr>
        <p:txBody>
          <a:bodyPr>
            <a:normAutofit/>
          </a:bodyPr>
          <a:lstStyle/>
          <a:p>
            <a:pPr>
              <a:lnSpc>
                <a:spcPct val="100000"/>
              </a:lnSpc>
            </a:pPr>
            <a:r>
              <a:rPr lang="en-US" sz="1600" b="1" dirty="0"/>
              <a:t>Advanced Forecasting Models</a:t>
            </a:r>
          </a:p>
          <a:p>
            <a:pPr marL="0" indent="0">
              <a:lnSpc>
                <a:spcPct val="100000"/>
              </a:lnSpc>
              <a:buNone/>
            </a:pPr>
            <a:r>
              <a:rPr lang="en-US" sz="1600" dirty="0"/>
              <a:t>Implement advanced time series forecasting models like SARIMA, LSTM, or Prophet for improved accuracy.</a:t>
            </a:r>
          </a:p>
          <a:p>
            <a:pPr>
              <a:lnSpc>
                <a:spcPct val="100000"/>
              </a:lnSpc>
            </a:pPr>
            <a:r>
              <a:rPr lang="en-US" sz="1600" b="1" dirty="0"/>
              <a:t>External Factors</a:t>
            </a:r>
          </a:p>
          <a:p>
            <a:pPr marL="0" indent="0">
              <a:lnSpc>
                <a:spcPct val="100000"/>
              </a:lnSpc>
              <a:buNone/>
            </a:pPr>
            <a:r>
              <a:rPr lang="en-US" sz="1600" dirty="0"/>
              <a:t>Include external factors (e.g., economic indicators) for a more comprehensive analysis.</a:t>
            </a:r>
          </a:p>
          <a:p>
            <a:pPr>
              <a:lnSpc>
                <a:spcPct val="100000"/>
              </a:lnSpc>
            </a:pPr>
            <a:r>
              <a:rPr lang="en-US" sz="1600" b="1" dirty="0"/>
              <a:t>Portfolio Management</a:t>
            </a:r>
          </a:p>
          <a:p>
            <a:pPr marL="0" indent="0">
              <a:lnSpc>
                <a:spcPct val="100000"/>
              </a:lnSpc>
              <a:buNone/>
            </a:pPr>
            <a:r>
              <a:rPr lang="en-US" sz="1600" dirty="0"/>
              <a:t>Develop a portfolio optimization strategy for better risk management and higher returns.</a:t>
            </a:r>
          </a:p>
          <a:p>
            <a:pPr>
              <a:lnSpc>
                <a:spcPct val="100000"/>
              </a:lnSpc>
            </a:pPr>
            <a:r>
              <a:rPr lang="en-US" sz="1600" b="1" dirty="0"/>
              <a:t>Real-time Monitoring using Dashboard</a:t>
            </a:r>
          </a:p>
          <a:p>
            <a:pPr marL="0" indent="0">
              <a:lnSpc>
                <a:spcPct val="100000"/>
              </a:lnSpc>
              <a:buNone/>
            </a:pPr>
            <a:r>
              <a:rPr lang="en-US" sz="1600" dirty="0"/>
              <a:t>Create a real-time monitoring dashboard for continuous tracking and visualization of stock price predictions.</a:t>
            </a:r>
          </a:p>
          <a:p>
            <a:pPr marL="0" indent="0">
              <a:lnSpc>
                <a:spcPct val="100000"/>
              </a:lnSpc>
              <a:buNone/>
            </a:pPr>
            <a:endParaRPr lang="en-US" sz="1200" dirty="0"/>
          </a:p>
        </p:txBody>
      </p:sp>
    </p:spTree>
    <p:extLst>
      <p:ext uri="{BB962C8B-B14F-4D97-AF65-F5344CB8AC3E}">
        <p14:creationId xmlns:p14="http://schemas.microsoft.com/office/powerpoint/2010/main" val="291257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1BE4D36-A533-39A0-7E66-9F19B053C082}"/>
              </a:ext>
            </a:extLst>
          </p:cNvPr>
          <p:cNvSpPr>
            <a:spLocks noGrp="1"/>
          </p:cNvSpPr>
          <p:nvPr>
            <p:ph type="title"/>
          </p:nvPr>
        </p:nvSpPr>
        <p:spPr>
          <a:xfrm>
            <a:off x="4572000" y="1247140"/>
            <a:ext cx="4386006" cy="3450844"/>
          </a:xfrm>
        </p:spPr>
        <p:txBody>
          <a:bodyPr vert="horz" lIns="91440" tIns="45720" rIns="91440" bIns="45720" rtlCol="0" anchor="t">
            <a:normAutofit/>
          </a:bodyPr>
          <a:lstStyle/>
          <a:p>
            <a:r>
              <a:rPr lang="en-US" sz="6000"/>
              <a:t>Thank you</a:t>
            </a:r>
          </a:p>
        </p:txBody>
      </p:sp>
      <p:pic>
        <p:nvPicPr>
          <p:cNvPr id="6" name="Graphic 5" descr="Smiling Face with No Fill">
            <a:extLst>
              <a:ext uri="{FF2B5EF4-FFF2-40B4-BE49-F238E27FC236}">
                <a16:creationId xmlns:a16="http://schemas.microsoft.com/office/drawing/2014/main" id="{0971039F-1595-5346-8644-B0FE40473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785" y="1776519"/>
            <a:ext cx="3370748" cy="3370748"/>
          </a:xfrm>
          <a:prstGeom prst="rect">
            <a:avLst/>
          </a:prstGeom>
        </p:spPr>
      </p:pic>
    </p:spTree>
    <p:extLst>
      <p:ext uri="{BB962C8B-B14F-4D97-AF65-F5344CB8AC3E}">
        <p14:creationId xmlns:p14="http://schemas.microsoft.com/office/powerpoint/2010/main" val="311830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C478D-CCBB-C510-06F9-9DFAE0DF5BF3}"/>
              </a:ext>
            </a:extLst>
          </p:cNvPr>
          <p:cNvSpPr>
            <a:spLocks noGrp="1"/>
          </p:cNvSpPr>
          <p:nvPr>
            <p:ph type="title"/>
          </p:nvPr>
        </p:nvSpPr>
        <p:spPr>
          <a:xfrm>
            <a:off x="1587710" y="455362"/>
            <a:ext cx="4067909" cy="1550419"/>
          </a:xfrm>
        </p:spPr>
        <p:txBody>
          <a:bodyPr>
            <a:normAutofit/>
          </a:bodyPr>
          <a:lstStyle/>
          <a:p>
            <a:pPr>
              <a:lnSpc>
                <a:spcPct val="90000"/>
              </a:lnSpc>
            </a:pPr>
            <a:r>
              <a:rPr lang="en-US" sz="3400">
                <a:latin typeface="Times New Roman" panose="02020603050405020304" pitchFamily="18" charset="0"/>
                <a:cs typeface="Times New Roman" panose="02020603050405020304" pitchFamily="18" charset="0"/>
              </a:rPr>
              <a:t>Companies we used in our portfolio</a:t>
            </a:r>
          </a:p>
        </p:txBody>
      </p:sp>
      <p:sp>
        <p:nvSpPr>
          <p:cNvPr id="3" name="Content Placeholder 2">
            <a:extLst>
              <a:ext uri="{FF2B5EF4-FFF2-40B4-BE49-F238E27FC236}">
                <a16:creationId xmlns:a16="http://schemas.microsoft.com/office/drawing/2014/main" id="{A89AEE1D-F5E0-BB4F-2AB3-671D1BB1D66B}"/>
              </a:ext>
            </a:extLst>
          </p:cNvPr>
          <p:cNvSpPr>
            <a:spLocks noGrp="1"/>
          </p:cNvSpPr>
          <p:nvPr>
            <p:ph idx="1"/>
          </p:nvPr>
        </p:nvSpPr>
        <p:spPr>
          <a:xfrm>
            <a:off x="1587710" y="2160016"/>
            <a:ext cx="4067909" cy="3926152"/>
          </a:xfrm>
        </p:spPr>
        <p:txBody>
          <a:bodyPr>
            <a:normAutofit fontScale="92500" lnSpcReduction="20000"/>
          </a:bodyPr>
          <a:lstStyle/>
          <a:p>
            <a:pPr marL="0" indent="0">
              <a:lnSpc>
                <a:spcPct val="100000"/>
              </a:lnSpc>
              <a:buNone/>
            </a:pPr>
            <a:r>
              <a:rPr lang="en-US" sz="1600" dirty="0">
                <a:latin typeface="Times New Roman" panose="02020603050405020304" pitchFamily="18" charset="0"/>
                <a:cs typeface="Times New Roman" panose="02020603050405020304" pitchFamily="18" charset="0"/>
              </a:rPr>
              <a:t>We are taking a portfolio that consists of 10 CPG manufacturing companies</a:t>
            </a:r>
          </a:p>
          <a:p>
            <a:pPr>
              <a:lnSpc>
                <a:spcPct val="100000"/>
              </a:lnSpc>
            </a:pPr>
            <a:r>
              <a:rPr lang="en-US" sz="1600" dirty="0">
                <a:latin typeface="Times New Roman" panose="02020603050405020304" pitchFamily="18" charset="0"/>
                <a:cs typeface="Times New Roman" panose="02020603050405020304" pitchFamily="18" charset="0"/>
              </a:rPr>
              <a:t>KO - Coca-Cola</a:t>
            </a:r>
          </a:p>
          <a:p>
            <a:pPr>
              <a:lnSpc>
                <a:spcPct val="100000"/>
              </a:lnSpc>
            </a:pPr>
            <a:r>
              <a:rPr lang="en-US" sz="1600" dirty="0">
                <a:latin typeface="Times New Roman" panose="02020603050405020304" pitchFamily="18" charset="0"/>
                <a:cs typeface="Times New Roman" panose="02020603050405020304" pitchFamily="18" charset="0"/>
              </a:rPr>
              <a:t>PEP - PepsiCo</a:t>
            </a:r>
          </a:p>
          <a:p>
            <a:pPr>
              <a:lnSpc>
                <a:spcPct val="100000"/>
              </a:lnSpc>
            </a:pPr>
            <a:r>
              <a:rPr lang="en-US" sz="1600" dirty="0">
                <a:latin typeface="Times New Roman" panose="02020603050405020304" pitchFamily="18" charset="0"/>
                <a:cs typeface="Times New Roman" panose="02020603050405020304" pitchFamily="18" charset="0"/>
              </a:rPr>
              <a:t>CL - Colgate-Palmolive</a:t>
            </a:r>
          </a:p>
          <a:p>
            <a:pPr>
              <a:lnSpc>
                <a:spcPct val="100000"/>
              </a:lnSpc>
            </a:pPr>
            <a:r>
              <a:rPr lang="en-US" sz="1600" dirty="0">
                <a:latin typeface="Times New Roman" panose="02020603050405020304" pitchFamily="18" charset="0"/>
                <a:cs typeface="Times New Roman" panose="02020603050405020304" pitchFamily="18" charset="0"/>
              </a:rPr>
              <a:t>KHC - The Kraft Heinz Company</a:t>
            </a:r>
          </a:p>
          <a:p>
            <a:pPr>
              <a:lnSpc>
                <a:spcPct val="100000"/>
              </a:lnSpc>
            </a:pPr>
            <a:r>
              <a:rPr lang="en-US" sz="1600" dirty="0">
                <a:latin typeface="Times New Roman" panose="02020603050405020304" pitchFamily="18" charset="0"/>
                <a:cs typeface="Times New Roman" panose="02020603050405020304" pitchFamily="18" charset="0"/>
              </a:rPr>
              <a:t>MDLZ - Mondelez International</a:t>
            </a:r>
          </a:p>
          <a:p>
            <a:pPr>
              <a:lnSpc>
                <a:spcPct val="100000"/>
              </a:lnSpc>
            </a:pPr>
            <a:r>
              <a:rPr lang="en-US" sz="1600" dirty="0">
                <a:latin typeface="Times New Roman" panose="02020603050405020304" pitchFamily="18" charset="0"/>
                <a:cs typeface="Times New Roman" panose="02020603050405020304" pitchFamily="18" charset="0"/>
              </a:rPr>
              <a:t>GIS - General Mills</a:t>
            </a:r>
          </a:p>
          <a:p>
            <a:pPr>
              <a:lnSpc>
                <a:spcPct val="100000"/>
              </a:lnSpc>
            </a:pPr>
            <a:r>
              <a:rPr lang="en-US" sz="1600" dirty="0">
                <a:latin typeface="Times New Roman" panose="02020603050405020304" pitchFamily="18" charset="0"/>
                <a:cs typeface="Times New Roman" panose="02020603050405020304" pitchFamily="18" charset="0"/>
              </a:rPr>
              <a:t>EL - Estée Lauder</a:t>
            </a:r>
          </a:p>
          <a:p>
            <a:pPr>
              <a:lnSpc>
                <a:spcPct val="100000"/>
              </a:lnSpc>
            </a:pPr>
            <a:r>
              <a:rPr lang="en-US" sz="1600" dirty="0">
                <a:latin typeface="Times New Roman" panose="02020603050405020304" pitchFamily="18" charset="0"/>
                <a:cs typeface="Times New Roman" panose="02020603050405020304" pitchFamily="18" charset="0"/>
              </a:rPr>
              <a:t>KMB - Kimberly-Clark</a:t>
            </a:r>
          </a:p>
          <a:p>
            <a:pPr>
              <a:lnSpc>
                <a:spcPct val="100000"/>
              </a:lnSpc>
            </a:pPr>
            <a:r>
              <a:rPr lang="en-US" sz="1600" dirty="0">
                <a:latin typeface="Times New Roman" panose="02020603050405020304" pitchFamily="18" charset="0"/>
                <a:cs typeface="Times New Roman" panose="02020603050405020304" pitchFamily="18" charset="0"/>
              </a:rPr>
              <a:t>STZ - Constellation Brands</a:t>
            </a:r>
          </a:p>
          <a:p>
            <a:pPr>
              <a:lnSpc>
                <a:spcPct val="100000"/>
              </a:lnSpc>
            </a:pPr>
            <a:r>
              <a:rPr lang="en-US" sz="1600" dirty="0">
                <a:latin typeface="Times New Roman" panose="02020603050405020304" pitchFamily="18" charset="0"/>
                <a:cs typeface="Times New Roman" panose="02020603050405020304" pitchFamily="18" charset="0"/>
              </a:rPr>
              <a:t>CLX - The Clorox Company</a:t>
            </a: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4E2237-C4EF-8B4F-AEF7-647DFA155A7A}"/>
              </a:ext>
            </a:extLst>
          </p:cNvPr>
          <p:cNvPicPr>
            <a:picLocks noChangeAspect="1"/>
          </p:cNvPicPr>
          <p:nvPr/>
        </p:nvPicPr>
        <p:blipFill>
          <a:blip r:embed="rId2"/>
          <a:stretch>
            <a:fillRect/>
          </a:stretch>
        </p:blipFill>
        <p:spPr>
          <a:xfrm>
            <a:off x="5879691" y="2320412"/>
            <a:ext cx="5927668" cy="2521975"/>
          </a:xfrm>
          <a:prstGeom prst="rect">
            <a:avLst/>
          </a:prstGeom>
        </p:spPr>
      </p:pic>
    </p:spTree>
    <p:extLst>
      <p:ext uri="{BB962C8B-B14F-4D97-AF65-F5344CB8AC3E}">
        <p14:creationId xmlns:p14="http://schemas.microsoft.com/office/powerpoint/2010/main" val="182345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13F8E-686B-3001-39ED-1DF758023C1F}"/>
              </a:ext>
            </a:extLst>
          </p:cNvPr>
          <p:cNvSpPr>
            <a:spLocks noGrp="1"/>
          </p:cNvSpPr>
          <p:nvPr>
            <p:ph type="title"/>
          </p:nvPr>
        </p:nvSpPr>
        <p:spPr/>
        <p:txBody>
          <a:bodyPr/>
          <a:lstStyle/>
          <a:p>
            <a:r>
              <a:rPr lang="en-US" dirty="0"/>
              <a:t>Visualizing the Data</a:t>
            </a:r>
          </a:p>
        </p:txBody>
      </p:sp>
      <p:sp>
        <p:nvSpPr>
          <p:cNvPr id="3" name="Content Placeholder 2">
            <a:extLst>
              <a:ext uri="{FF2B5EF4-FFF2-40B4-BE49-F238E27FC236}">
                <a16:creationId xmlns:a16="http://schemas.microsoft.com/office/drawing/2014/main" id="{5323C9C7-10CB-63E7-CF03-A58697ADFD4F}"/>
              </a:ext>
            </a:extLst>
          </p:cNvPr>
          <p:cNvSpPr>
            <a:spLocks noGrp="1"/>
          </p:cNvSpPr>
          <p:nvPr>
            <p:ph idx="1"/>
          </p:nvPr>
        </p:nvSpPr>
        <p:spPr>
          <a:xfrm>
            <a:off x="1587710" y="5702710"/>
            <a:ext cx="9486690" cy="717747"/>
          </a:xfrm>
        </p:spPr>
        <p:txBody>
          <a:bodyPr>
            <a:normAutofit fontScale="92500" lnSpcReduction="10000"/>
          </a:bodyPr>
          <a:lstStyle/>
          <a:p>
            <a:r>
              <a:rPr lang="en-US" dirty="0"/>
              <a:t>We can observe that there was a slight decrease in prices of all the stocks except for CLX - Clorox during the first quarter of 2020</a:t>
            </a:r>
          </a:p>
          <a:p>
            <a:endParaRPr lang="en-US" dirty="0"/>
          </a:p>
        </p:txBody>
      </p:sp>
      <p:pic>
        <p:nvPicPr>
          <p:cNvPr id="4" name="Picture 3">
            <a:extLst>
              <a:ext uri="{FF2B5EF4-FFF2-40B4-BE49-F238E27FC236}">
                <a16:creationId xmlns:a16="http://schemas.microsoft.com/office/drawing/2014/main" id="{5A8820C7-256E-647C-2E97-52779D20836B}"/>
              </a:ext>
            </a:extLst>
          </p:cNvPr>
          <p:cNvPicPr>
            <a:picLocks noChangeAspect="1"/>
          </p:cNvPicPr>
          <p:nvPr/>
        </p:nvPicPr>
        <p:blipFill>
          <a:blip r:embed="rId2"/>
          <a:stretch>
            <a:fillRect/>
          </a:stretch>
        </p:blipFill>
        <p:spPr>
          <a:xfrm>
            <a:off x="1690534" y="1230571"/>
            <a:ext cx="8810932" cy="4423636"/>
          </a:xfrm>
          <a:prstGeom prst="rect">
            <a:avLst/>
          </a:prstGeom>
        </p:spPr>
      </p:pic>
    </p:spTree>
    <p:extLst>
      <p:ext uri="{BB962C8B-B14F-4D97-AF65-F5344CB8AC3E}">
        <p14:creationId xmlns:p14="http://schemas.microsoft.com/office/powerpoint/2010/main" val="258868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5FE9D-86DD-1F8B-7B91-F669D78EC802}"/>
              </a:ext>
            </a:extLst>
          </p:cNvPr>
          <p:cNvSpPr>
            <a:spLocks noGrp="1"/>
          </p:cNvSpPr>
          <p:nvPr>
            <p:ph type="title"/>
          </p:nvPr>
        </p:nvSpPr>
        <p:spPr>
          <a:xfrm>
            <a:off x="1587710" y="455362"/>
            <a:ext cx="9486690" cy="1550419"/>
          </a:xfrm>
        </p:spPr>
        <p:txBody>
          <a:bodyPr>
            <a:normAutofit/>
          </a:bodyPr>
          <a:lstStyle/>
          <a:p>
            <a:r>
              <a:rPr lang="en-US"/>
              <a:t>Preprocessing</a:t>
            </a:r>
          </a:p>
        </p:txBody>
      </p:sp>
      <p:graphicFrame>
        <p:nvGraphicFramePr>
          <p:cNvPr id="5" name="Content Placeholder 2">
            <a:extLst>
              <a:ext uri="{FF2B5EF4-FFF2-40B4-BE49-F238E27FC236}">
                <a16:creationId xmlns:a16="http://schemas.microsoft.com/office/drawing/2014/main" id="{00C4F07A-E99F-16A0-2FC5-522EF0791F80}"/>
              </a:ext>
            </a:extLst>
          </p:cNvPr>
          <p:cNvGraphicFramePr>
            <a:graphicFrameLocks noGrp="1"/>
          </p:cNvGraphicFramePr>
          <p:nvPr>
            <p:ph idx="1"/>
            <p:extLst>
              <p:ext uri="{D42A27DB-BD31-4B8C-83A1-F6EECF244321}">
                <p14:modId xmlns:p14="http://schemas.microsoft.com/office/powerpoint/2010/main" val="3813897185"/>
              </p:ext>
            </p:extLst>
          </p:nvPr>
        </p:nvGraphicFramePr>
        <p:xfrm>
          <a:off x="1587500" y="2160588"/>
          <a:ext cx="9486900" cy="39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477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AEF1-5E55-4F83-714E-C10A6920EF13}"/>
              </a:ext>
            </a:extLst>
          </p:cNvPr>
          <p:cNvSpPr>
            <a:spLocks noGrp="1"/>
          </p:cNvSpPr>
          <p:nvPr>
            <p:ph type="title"/>
          </p:nvPr>
        </p:nvSpPr>
        <p:spPr/>
        <p:txBody>
          <a:bodyPr/>
          <a:lstStyle/>
          <a:p>
            <a:r>
              <a:rPr lang="en-US" dirty="0"/>
              <a:t>Removing Null Values</a:t>
            </a:r>
          </a:p>
        </p:txBody>
      </p:sp>
      <p:sp>
        <p:nvSpPr>
          <p:cNvPr id="3" name="Content Placeholder 2">
            <a:extLst>
              <a:ext uri="{FF2B5EF4-FFF2-40B4-BE49-F238E27FC236}">
                <a16:creationId xmlns:a16="http://schemas.microsoft.com/office/drawing/2014/main" id="{9096D2C8-E2F8-C7FE-66E4-907DE7C2E8C0}"/>
              </a:ext>
            </a:extLst>
          </p:cNvPr>
          <p:cNvSpPr>
            <a:spLocks noGrp="1"/>
          </p:cNvSpPr>
          <p:nvPr>
            <p:ph idx="1"/>
          </p:nvPr>
        </p:nvSpPr>
        <p:spPr/>
        <p:txBody>
          <a:bodyPr/>
          <a:lstStyle/>
          <a:p>
            <a:r>
              <a:rPr lang="en-US" dirty="0"/>
              <a:t>For the stocks and the time frame we selected, there are no null values in the data</a:t>
            </a:r>
          </a:p>
          <a:p>
            <a:r>
              <a:rPr lang="en-US" dirty="0"/>
              <a:t>The following code is implemented to treat the null values in case we change the stocks or time frame</a:t>
            </a:r>
          </a:p>
          <a:p>
            <a:r>
              <a:rPr lang="en-US" dirty="0"/>
              <a:t>This code will replace the null values with previous day value</a:t>
            </a:r>
          </a:p>
        </p:txBody>
      </p:sp>
      <p:pic>
        <p:nvPicPr>
          <p:cNvPr id="4" name="Picture 3">
            <a:extLst>
              <a:ext uri="{FF2B5EF4-FFF2-40B4-BE49-F238E27FC236}">
                <a16:creationId xmlns:a16="http://schemas.microsoft.com/office/drawing/2014/main" id="{FA44AFAA-9F52-4525-7F0A-1A734F04B25B}"/>
              </a:ext>
            </a:extLst>
          </p:cNvPr>
          <p:cNvPicPr>
            <a:picLocks noChangeAspect="1"/>
          </p:cNvPicPr>
          <p:nvPr/>
        </p:nvPicPr>
        <p:blipFill rotWithShape="1">
          <a:blip r:embed="rId2"/>
          <a:srcRect r="5258"/>
          <a:stretch/>
        </p:blipFill>
        <p:spPr>
          <a:xfrm>
            <a:off x="1587710" y="4852220"/>
            <a:ext cx="9486690" cy="1233948"/>
          </a:xfrm>
          <a:prstGeom prst="rect">
            <a:avLst/>
          </a:prstGeom>
        </p:spPr>
      </p:pic>
    </p:spTree>
    <p:extLst>
      <p:ext uri="{BB962C8B-B14F-4D97-AF65-F5344CB8AC3E}">
        <p14:creationId xmlns:p14="http://schemas.microsoft.com/office/powerpoint/2010/main" val="195012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AB53-3EE4-50A2-1B51-48416887DE3D}"/>
              </a:ext>
            </a:extLst>
          </p:cNvPr>
          <p:cNvSpPr>
            <a:spLocks noGrp="1"/>
          </p:cNvSpPr>
          <p:nvPr>
            <p:ph type="title"/>
          </p:nvPr>
        </p:nvSpPr>
        <p:spPr/>
        <p:txBody>
          <a:bodyPr/>
          <a:lstStyle/>
          <a:p>
            <a:r>
              <a:rPr lang="en-US" dirty="0"/>
              <a:t>Handling Outliers</a:t>
            </a:r>
          </a:p>
        </p:txBody>
      </p:sp>
      <p:sp>
        <p:nvSpPr>
          <p:cNvPr id="3" name="Content Placeholder 2">
            <a:extLst>
              <a:ext uri="{FF2B5EF4-FFF2-40B4-BE49-F238E27FC236}">
                <a16:creationId xmlns:a16="http://schemas.microsoft.com/office/drawing/2014/main" id="{2E9C1916-8024-8629-0741-7C827341F8F6}"/>
              </a:ext>
            </a:extLst>
          </p:cNvPr>
          <p:cNvSpPr>
            <a:spLocks noGrp="1"/>
          </p:cNvSpPr>
          <p:nvPr>
            <p:ph idx="1"/>
          </p:nvPr>
        </p:nvSpPr>
        <p:spPr>
          <a:xfrm>
            <a:off x="1587709" y="1230571"/>
            <a:ext cx="9650561" cy="1394642"/>
          </a:xfrm>
        </p:spPr>
        <p:txBody>
          <a:bodyPr>
            <a:normAutofit fontScale="92500" lnSpcReduction="20000"/>
          </a:bodyPr>
          <a:lstStyle/>
          <a:p>
            <a:r>
              <a:rPr lang="en-US" dirty="0"/>
              <a:t>There might be extremely high or extremely low values on some dates in the data</a:t>
            </a:r>
          </a:p>
          <a:p>
            <a:r>
              <a:rPr lang="en-US" dirty="0"/>
              <a:t>These values will skew our results, so we are clipping the 5th percentile and 95</a:t>
            </a:r>
            <a:r>
              <a:rPr lang="en-US" baseline="30000" dirty="0"/>
              <a:t>th</a:t>
            </a:r>
            <a:r>
              <a:rPr lang="en-US" dirty="0"/>
              <a:t> percentile of the data of each stock respectively</a:t>
            </a:r>
          </a:p>
        </p:txBody>
      </p:sp>
      <p:pic>
        <p:nvPicPr>
          <p:cNvPr id="4" name="Picture 3">
            <a:extLst>
              <a:ext uri="{FF2B5EF4-FFF2-40B4-BE49-F238E27FC236}">
                <a16:creationId xmlns:a16="http://schemas.microsoft.com/office/drawing/2014/main" id="{7E35506E-BB19-A96B-BF0C-29A5689C1F92}"/>
              </a:ext>
            </a:extLst>
          </p:cNvPr>
          <p:cNvPicPr>
            <a:picLocks noChangeAspect="1"/>
          </p:cNvPicPr>
          <p:nvPr/>
        </p:nvPicPr>
        <p:blipFill>
          <a:blip r:embed="rId2"/>
          <a:stretch>
            <a:fillRect/>
          </a:stretch>
        </p:blipFill>
        <p:spPr>
          <a:xfrm>
            <a:off x="1946786" y="2632504"/>
            <a:ext cx="9035845" cy="3770134"/>
          </a:xfrm>
          <a:prstGeom prst="rect">
            <a:avLst/>
          </a:prstGeom>
        </p:spPr>
      </p:pic>
    </p:spTree>
    <p:extLst>
      <p:ext uri="{BB962C8B-B14F-4D97-AF65-F5344CB8AC3E}">
        <p14:creationId xmlns:p14="http://schemas.microsoft.com/office/powerpoint/2010/main" val="96962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E941E-EE29-AE5C-A472-F82908FA941B}"/>
              </a:ext>
            </a:extLst>
          </p:cNvPr>
          <p:cNvSpPr>
            <a:spLocks noGrp="1"/>
          </p:cNvSpPr>
          <p:nvPr>
            <p:ph type="title"/>
          </p:nvPr>
        </p:nvSpPr>
        <p:spPr>
          <a:xfrm>
            <a:off x="1777323" y="4202832"/>
            <a:ext cx="3853829" cy="1889995"/>
          </a:xfrm>
        </p:spPr>
        <p:txBody>
          <a:bodyPr>
            <a:normAutofit/>
          </a:bodyPr>
          <a:lstStyle/>
          <a:p>
            <a:pPr>
              <a:lnSpc>
                <a:spcPct val="90000"/>
              </a:lnSpc>
            </a:pPr>
            <a:r>
              <a:rPr lang="en-US" sz="4100">
                <a:latin typeface="Times New Roman" panose="02020603050405020304" pitchFamily="18" charset="0"/>
                <a:cs typeface="Times New Roman" panose="02020603050405020304" pitchFamily="18" charset="0"/>
              </a:rPr>
              <a:t>Daily Returns and Sharpe Ratio</a:t>
            </a:r>
          </a:p>
        </p:txBody>
      </p:sp>
      <p:sp>
        <p:nvSpPr>
          <p:cNvPr id="21" name="Content Placeholder 8">
            <a:extLst>
              <a:ext uri="{FF2B5EF4-FFF2-40B4-BE49-F238E27FC236}">
                <a16:creationId xmlns:a16="http://schemas.microsoft.com/office/drawing/2014/main" id="{CAF42E62-4B36-E36E-3295-EF6D0C297027}"/>
              </a:ext>
            </a:extLst>
          </p:cNvPr>
          <p:cNvSpPr>
            <a:spLocks noGrp="1"/>
          </p:cNvSpPr>
          <p:nvPr>
            <p:ph idx="1"/>
          </p:nvPr>
        </p:nvSpPr>
        <p:spPr>
          <a:xfrm>
            <a:off x="6155705" y="4202832"/>
            <a:ext cx="5264729" cy="1883335"/>
          </a:xfrm>
        </p:spPr>
        <p:txBody>
          <a:bodyPr>
            <a:normAutofit/>
          </a:bodyPr>
          <a:lstStyle/>
          <a:p>
            <a:pPr marL="0" indent="0">
              <a:buNone/>
            </a:pPr>
            <a:r>
              <a:rPr lang="en-US" i="0">
                <a:effectLst/>
                <a:latin typeface="Times New Roman" panose="02020603050405020304" pitchFamily="18" charset="0"/>
                <a:cs typeface="Times New Roman" panose="02020603050405020304" pitchFamily="18" charset="0"/>
              </a:rPr>
              <a:t>Only the KHC has negative sharpe ratio and it might not offer better returns. EL, KO, MDLZ and PEP offer better risk adjustment when compared to other stocks.</a:t>
            </a:r>
          </a:p>
          <a:p>
            <a:endParaRPr lang="en-US">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C305DA0F-7F31-0554-44E1-F84CD419C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590" y="663656"/>
            <a:ext cx="5684197" cy="295483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A graph of stock market&#10;&#10;Description automatically generated">
            <a:extLst>
              <a:ext uri="{FF2B5EF4-FFF2-40B4-BE49-F238E27FC236}">
                <a16:creationId xmlns:a16="http://schemas.microsoft.com/office/drawing/2014/main" id="{FA56CF08-1C4E-082F-A3A0-5658A8E9880E}"/>
              </a:ext>
            </a:extLst>
          </p:cNvPr>
          <p:cNvPicPr>
            <a:picLocks noChangeAspect="1"/>
          </p:cNvPicPr>
          <p:nvPr/>
        </p:nvPicPr>
        <p:blipFill>
          <a:blip r:embed="rId3"/>
          <a:stretch>
            <a:fillRect/>
          </a:stretch>
        </p:blipFill>
        <p:spPr>
          <a:xfrm>
            <a:off x="6984471" y="663656"/>
            <a:ext cx="4581144" cy="2954837"/>
          </a:xfrm>
          <a:prstGeom prst="rect">
            <a:avLst/>
          </a:prstGeom>
        </p:spPr>
      </p:pic>
    </p:spTree>
    <p:extLst>
      <p:ext uri="{BB962C8B-B14F-4D97-AF65-F5344CB8AC3E}">
        <p14:creationId xmlns:p14="http://schemas.microsoft.com/office/powerpoint/2010/main" val="112346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D81C-486E-6506-6C61-52C2031AB1DB}"/>
              </a:ext>
            </a:extLst>
          </p:cNvPr>
          <p:cNvSpPr>
            <a:spLocks noGrp="1"/>
          </p:cNvSpPr>
          <p:nvPr>
            <p:ph type="title"/>
          </p:nvPr>
        </p:nvSpPr>
        <p:spPr>
          <a:xfrm>
            <a:off x="1587710" y="455362"/>
            <a:ext cx="4067909" cy="1550419"/>
          </a:xfrm>
        </p:spPr>
        <p:txBody>
          <a:bodyPr>
            <a:normAutofit/>
          </a:bodyPr>
          <a:lstStyle/>
          <a:p>
            <a:r>
              <a:rPr lang="en-US" dirty="0">
                <a:latin typeface="Times New Roman" panose="02020603050405020304" pitchFamily="18" charset="0"/>
                <a:cs typeface="Times New Roman" panose="02020603050405020304" pitchFamily="18" charset="0"/>
              </a:rPr>
              <a:t>Stationarity</a:t>
            </a:r>
          </a:p>
        </p:txBody>
      </p:sp>
      <p:sp>
        <p:nvSpPr>
          <p:cNvPr id="3" name="Content Placeholder 2">
            <a:extLst>
              <a:ext uri="{FF2B5EF4-FFF2-40B4-BE49-F238E27FC236}">
                <a16:creationId xmlns:a16="http://schemas.microsoft.com/office/drawing/2014/main" id="{D46DF291-321F-9320-9211-BB8BEDF8A781}"/>
              </a:ext>
            </a:extLst>
          </p:cNvPr>
          <p:cNvSpPr>
            <a:spLocks noGrp="1"/>
          </p:cNvSpPr>
          <p:nvPr>
            <p:ph idx="1"/>
          </p:nvPr>
        </p:nvSpPr>
        <p:spPr>
          <a:xfrm>
            <a:off x="1317523" y="1779639"/>
            <a:ext cx="4661563" cy="4306529"/>
          </a:xfrm>
        </p:spPr>
        <p:txBody>
          <a:bodyPr>
            <a:normAutofit/>
          </a:bodyPr>
          <a:lstStyle/>
          <a:p>
            <a:pPr>
              <a:lnSpc>
                <a:spcPct val="100000"/>
              </a:lnSpc>
            </a:pPr>
            <a:r>
              <a:rPr lang="en-US" sz="1600" b="0" i="0" dirty="0">
                <a:effectLst/>
                <a:latin typeface="Times New Roman" panose="02020603050405020304" pitchFamily="18" charset="0"/>
                <a:cs typeface="Times New Roman" panose="02020603050405020304" pitchFamily="18" charset="0"/>
              </a:rPr>
              <a:t>For the stocks KO, PEP, and GIS, the ADF statistic is less than the critical values at all confidence levels (1%, 5%, and 10%). This suggests that these stocks' time series data is likely stationary.</a:t>
            </a:r>
          </a:p>
          <a:p>
            <a:pPr>
              <a:lnSpc>
                <a:spcPct val="100000"/>
              </a:lnSpc>
            </a:pPr>
            <a:r>
              <a:rPr lang="en-US" sz="1600" b="0" i="0" dirty="0">
                <a:effectLst/>
                <a:latin typeface="Times New Roman" panose="02020603050405020304" pitchFamily="18" charset="0"/>
                <a:cs typeface="Times New Roman" panose="02020603050405020304" pitchFamily="18" charset="0"/>
              </a:rPr>
              <a:t>For other stocks like KHC, MDLZ, and STZ, the ADF statistic is close to the critical values, and the p-values are relatively higher. This indicates that there's weaker evidence to conclude stationarity for these stocks.</a:t>
            </a:r>
          </a:p>
          <a:p>
            <a:pPr>
              <a:lnSpc>
                <a:spcPct val="100000"/>
              </a:lnSpc>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EL, CLX, and KMB also show ADF statistics close to the critical values, with moderate p-values, suggesting a weaker case for stationarity.</a:t>
            </a:r>
          </a:p>
          <a:p>
            <a:pPr>
              <a:lnSpc>
                <a:spcPct val="100000"/>
              </a:lnSpc>
            </a:pPr>
            <a:r>
              <a:rPr lang="en-US" sz="1600" b="0" i="0" dirty="0">
                <a:effectLst/>
                <a:latin typeface="Times New Roman" panose="02020603050405020304" pitchFamily="18" charset="0"/>
                <a:cs typeface="Times New Roman" panose="02020603050405020304" pitchFamily="18" charset="0"/>
              </a:rPr>
              <a:t>CL exhibits an ADF statistic above the critical values, with a high p-value, indicating that its time series data is likely non-stationary</a:t>
            </a:r>
          </a:p>
          <a:p>
            <a:pPr marL="0" indent="0">
              <a:lnSpc>
                <a:spcPct val="100000"/>
              </a:lnSpc>
              <a:buNone/>
            </a:pPr>
            <a:endParaRPr lang="en-US" sz="1400" dirty="0">
              <a:latin typeface="Times New Roman" panose="02020603050405020304" pitchFamily="18" charset="0"/>
              <a:cs typeface="Times New Roman" panose="02020603050405020304" pitchFamily="18" charset="0"/>
            </a:endParaRPr>
          </a:p>
        </p:txBody>
      </p:sp>
      <p:pic>
        <p:nvPicPr>
          <p:cNvPr id="4" name="Picture 3" descr="A table with numbers and symbols&#10;&#10;Description automatically generated">
            <a:extLst>
              <a:ext uri="{FF2B5EF4-FFF2-40B4-BE49-F238E27FC236}">
                <a16:creationId xmlns:a16="http://schemas.microsoft.com/office/drawing/2014/main" id="{6D2957A2-BE43-236A-0A9E-7BB99120FE8B}"/>
              </a:ext>
            </a:extLst>
          </p:cNvPr>
          <p:cNvPicPr>
            <a:picLocks noChangeAspect="1"/>
          </p:cNvPicPr>
          <p:nvPr/>
        </p:nvPicPr>
        <p:blipFill>
          <a:blip r:embed="rId2"/>
          <a:stretch>
            <a:fillRect/>
          </a:stretch>
        </p:blipFill>
        <p:spPr>
          <a:xfrm>
            <a:off x="6212914" y="2307524"/>
            <a:ext cx="5199575" cy="3306695"/>
          </a:xfrm>
          <a:prstGeom prst="rect">
            <a:avLst/>
          </a:prstGeom>
        </p:spPr>
      </p:pic>
    </p:spTree>
    <p:extLst>
      <p:ext uri="{BB962C8B-B14F-4D97-AF65-F5344CB8AC3E}">
        <p14:creationId xmlns:p14="http://schemas.microsoft.com/office/powerpoint/2010/main" val="2452165433"/>
      </p:ext>
    </p:extLst>
  </p:cSld>
  <p:clrMapOvr>
    <a:masterClrMapping/>
  </p:clrMapOvr>
</p:sld>
</file>

<file path=ppt/theme/theme1.xml><?xml version="1.0" encoding="utf-8"?>
<a:theme xmlns:a="http://schemas.openxmlformats.org/drawingml/2006/main" name="Interweave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1228</Words>
  <Application>Microsoft Macintosh PowerPoint</Application>
  <PresentationFormat>Widescreen</PresentationFormat>
  <Paragraphs>102</Paragraphs>
  <Slides>21</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Neue Haas Grotesk Text Pro</vt:lpstr>
      <vt:lpstr>Times New Roman</vt:lpstr>
      <vt:lpstr>InterweaveVTI</vt:lpstr>
      <vt:lpstr>Stock Portfolio Analysis with Time Series Forecasting  </vt:lpstr>
      <vt:lpstr>Steps Involved in this Project</vt:lpstr>
      <vt:lpstr>Companies we used in our portfolio</vt:lpstr>
      <vt:lpstr>Visualizing the Data</vt:lpstr>
      <vt:lpstr>Preprocessing</vt:lpstr>
      <vt:lpstr>Removing Null Values</vt:lpstr>
      <vt:lpstr>Handling Outliers</vt:lpstr>
      <vt:lpstr>Daily Returns and Sharpe Ratio</vt:lpstr>
      <vt:lpstr>Stationarity</vt:lpstr>
      <vt:lpstr>Seasonal Decomposition</vt:lpstr>
      <vt:lpstr>Seasonal Decomposition</vt:lpstr>
      <vt:lpstr>ACF AND PACF</vt:lpstr>
      <vt:lpstr>Time Series Forecasting using ARIMA model </vt:lpstr>
      <vt:lpstr>Time Series Forecasting using AR model</vt:lpstr>
      <vt:lpstr>Time Series Forecasting using MA model</vt:lpstr>
      <vt:lpstr>Comparing Three Models</vt:lpstr>
      <vt:lpstr>Forecasting Future Stock Values</vt:lpstr>
      <vt:lpstr>Portfolio Performance</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Data Science Project  </dc:title>
  <dc:creator>Hima chandrika kondisetty</dc:creator>
  <cp:lastModifiedBy>Mani Teja Gunda</cp:lastModifiedBy>
  <cp:revision>13</cp:revision>
  <dcterms:created xsi:type="dcterms:W3CDTF">2023-11-04T19:47:41Z</dcterms:created>
  <dcterms:modified xsi:type="dcterms:W3CDTF">2024-06-07T21:39:07Z</dcterms:modified>
</cp:coreProperties>
</file>